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24382413" cy="13716000"/>
  <p:notesSz cx="6858000" cy="9144000"/>
  <p:embeddedFontLst>
    <p:embeddedFont>
      <p:font typeface="Avenir Book" panose="02000503020000020003" pitchFamily="2" charset="0"/>
      <p:regular r:id="rId17"/>
      <p:italic r:id="rId18"/>
    </p:embeddedFont>
    <p:embeddedFont>
      <p:font typeface="Helvetica Neue" panose="02000503000000020004" pitchFamily="2" charset="0"/>
      <p:regular r:id="rId19"/>
      <p:bold r:id="rId20"/>
      <p:italic r:id="rId21"/>
      <p:boldItalic r:id="rId22"/>
    </p:embeddedFont>
    <p:embeddedFont>
      <p:font typeface="Play" pitchFamily="2" charset="0"/>
      <p:regular r:id="rId23"/>
      <p:bold r:id="rId24"/>
    </p:embeddedFont>
    <p:embeddedFont>
      <p:font typeface="Poppins" pitchFamily="2" charset="77"/>
      <p:regular r:id="rId25"/>
      <p:bold r:id="rId26"/>
      <p:italic r:id="rId27"/>
      <p:boldItalic r:id="rId28"/>
    </p:embeddedFont>
    <p:embeddedFont>
      <p:font typeface="Poppins Medium" pitchFamily="2" charset="77"/>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130">
          <p15:clr>
            <a:srgbClr val="A4A3A4"/>
          </p15:clr>
        </p15:guide>
        <p15:guide id="2" pos="767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OwaI7myMKdicRedGyWmNkAFZa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804"/>
  </p:normalViewPr>
  <p:slideViewPr>
    <p:cSldViewPr snapToGrid="0">
      <p:cViewPr varScale="1">
        <p:scale>
          <a:sx n="44" d="100"/>
          <a:sy n="44" d="100"/>
        </p:scale>
        <p:origin x="1536" y="224"/>
      </p:cViewPr>
      <p:guideLst>
        <p:guide orient="horz" pos="8130"/>
        <p:guide pos="767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customXml" Target="../customXml/item1.xml"/><Relationship Id="rId21" Type="http://schemas.openxmlformats.org/officeDocument/2006/relationships/font" Target="fonts/font5.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Play"/>
                <a:ea typeface="Play"/>
                <a:cs typeface="Play"/>
                <a:sym typeface="Play"/>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Play"/>
                <a:ea typeface="Play"/>
                <a:cs typeface="Play"/>
                <a:sym typeface="Play"/>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Play"/>
                <a:ea typeface="Play"/>
                <a:cs typeface="Play"/>
                <a:sym typeface="Play"/>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Play"/>
                <a:ea typeface="Play"/>
                <a:cs typeface="Play"/>
                <a:sym typeface="Play"/>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Play"/>
                <a:ea typeface="Play"/>
                <a:cs typeface="Play"/>
                <a:sym typeface="Play"/>
              </a:defRPr>
            </a:lvl5pPr>
            <a:lvl6pPr marL="2743200" marR="0" lvl="5"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Play"/>
                <a:ea typeface="Play"/>
                <a:cs typeface="Play"/>
                <a:sym typeface="Play"/>
              </a:rPr>
              <a:t>‹#›</a:t>
            </a:fld>
            <a:endParaRPr sz="1200" b="0" i="0" u="none" strike="noStrike" cap="none">
              <a:solidFill>
                <a:schemeClr val="dk1"/>
              </a:solidFill>
              <a:latin typeface="Play"/>
              <a:ea typeface="Play"/>
              <a:cs typeface="Play"/>
              <a:sym typeface="Play"/>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AMP’s AI has digitized each object that passes by, and these objects are captured as data. </a:t>
            </a:r>
          </a:p>
          <a:p>
            <a:pPr marL="0" lvl="0" indent="0" algn="l" rtl="0">
              <a:lnSpc>
                <a:spcPct val="100000"/>
              </a:lnSpc>
              <a:spcBef>
                <a:spcPts val="0"/>
              </a:spcBef>
              <a:spcAft>
                <a:spcPts val="0"/>
              </a:spcAft>
              <a:buSzPts val="1400"/>
              <a:buNone/>
            </a:pPr>
            <a:r>
              <a:rPr lang="en-US" dirty="0"/>
              <a:t>This is a new form of data, a new category of data. Including object counts, packaging descriptions, over time. </a:t>
            </a:r>
          </a:p>
          <a:p>
            <a:pPr marL="0" lvl="0" indent="0" algn="l" rtl="0">
              <a:lnSpc>
                <a:spcPct val="100000"/>
              </a:lnSpc>
              <a:spcBef>
                <a:spcPts val="0"/>
              </a:spcBef>
              <a:spcAft>
                <a:spcPts val="0"/>
              </a:spcAft>
              <a:buSzPts val="1400"/>
              <a:buNone/>
            </a:pPr>
            <a:r>
              <a:rPr lang="en-US" dirty="0"/>
              <a:t>This can be linked to other types of descriptive data to expand the richness and utility as well.</a:t>
            </a:r>
          </a:p>
          <a:p>
            <a:pPr marL="0" lvl="0" indent="0" algn="l" rtl="0">
              <a:lnSpc>
                <a:spcPct val="100000"/>
              </a:lnSpc>
              <a:spcBef>
                <a:spcPts val="0"/>
              </a:spcBef>
              <a:spcAft>
                <a:spcPts val="0"/>
              </a:spcAft>
              <a:buSzPts val="1400"/>
              <a:buNone/>
            </a:pPr>
            <a:r>
              <a:rPr lang="en-US" dirty="0"/>
              <a:t>This is truly material intelligence: Artificial intelligence that identifies and characterizes objects in near real-time.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At AMP, we’ve deployed hundreds of robots and sensors that process billions upon billions of objects for recycling. </a:t>
            </a:r>
          </a:p>
          <a:p>
            <a:pPr marL="0" lvl="0" indent="0" algn="l" rtl="0">
              <a:lnSpc>
                <a:spcPct val="100000"/>
              </a:lnSpc>
              <a:spcBef>
                <a:spcPts val="0"/>
              </a:spcBef>
              <a:spcAft>
                <a:spcPts val="0"/>
              </a:spcAft>
              <a:buSzPts val="1400"/>
              <a:buNone/>
            </a:pPr>
            <a:r>
              <a:rPr lang="en-US" dirty="0"/>
              <a:t>This effectively enables automated and continuous characterization of this material. </a:t>
            </a:r>
          </a:p>
          <a:p>
            <a:pPr marL="0" lvl="0" indent="0" algn="l" rtl="0">
              <a:lnSpc>
                <a:spcPct val="100000"/>
              </a:lnSpc>
              <a:spcBef>
                <a:spcPts val="0"/>
              </a:spcBef>
              <a:spcAft>
                <a:spcPts val="0"/>
              </a:spcAft>
              <a:buSzPts val="1400"/>
              <a:buNone/>
            </a:pPr>
            <a:r>
              <a:rPr lang="en-US" dirty="0"/>
              <a:t>We continue to expand our material categories by exploring subcategories - such as specific colors of plastics, types of metals, and brand identification - that can be useful for MRFs as well as for downstream recyclers.</a:t>
            </a:r>
          </a:p>
          <a:p>
            <a:pPr marL="0" lvl="0" indent="0" algn="l" rtl="0">
              <a:lnSpc>
                <a:spcPct val="100000"/>
              </a:lnSpc>
              <a:spcBef>
                <a:spcPts val="0"/>
              </a:spcBef>
              <a:spcAft>
                <a:spcPts val="0"/>
              </a:spcAft>
              <a:buSzPts val="1400"/>
              <a:buNone/>
            </a:pPr>
            <a:r>
              <a:rPr lang="en-US" dirty="0"/>
              <a:t>The characterization possibilities are quite extensive.</a:t>
            </a:r>
          </a:p>
          <a:p>
            <a:pPr marL="0" lvl="0" indent="0" algn="l" rtl="0">
              <a:lnSpc>
                <a:spcPct val="100000"/>
              </a:lnSpc>
              <a:spcBef>
                <a:spcPts val="0"/>
              </a:spcBef>
              <a:spcAft>
                <a:spcPts val="0"/>
              </a:spcAft>
              <a:buSzPts val="1400"/>
              <a:buNone/>
            </a:pPr>
            <a:endParaRPr dirty="0"/>
          </a:p>
        </p:txBody>
      </p:sp>
      <p:sp>
        <p:nvSpPr>
          <p:cNvPr id="191" name="Google Shape;191;p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One application of this data is AMP’s work with consumer packaged goods to identify specific types of packaging formats and brands within the recycling stream. </a:t>
            </a:r>
          </a:p>
          <a:p>
            <a:pPr marL="0" lvl="0" indent="0" algn="l" rtl="0">
              <a:lnSpc>
                <a:spcPct val="100000"/>
              </a:lnSpc>
              <a:spcBef>
                <a:spcPts val="0"/>
              </a:spcBef>
              <a:spcAft>
                <a:spcPts val="0"/>
              </a:spcAft>
              <a:buSzPts val="1400"/>
              <a:buNone/>
            </a:pPr>
            <a:r>
              <a:rPr lang="en-US" dirty="0"/>
              <a:t>Brands are asking questions to ensure the recovery of their packaging formats, and to increase recovery rates of materials that help with their post-consumer content goals. </a:t>
            </a:r>
          </a:p>
          <a:p>
            <a:pPr marL="0" lvl="0" indent="0" algn="l" rtl="0">
              <a:lnSpc>
                <a:spcPct val="100000"/>
              </a:lnSpc>
              <a:spcBef>
                <a:spcPts val="0"/>
              </a:spcBef>
              <a:spcAft>
                <a:spcPts val="0"/>
              </a:spcAft>
              <a:buSzPts val="1400"/>
              <a:buNone/>
            </a:pPr>
            <a:endParaRPr dirty="0"/>
          </a:p>
        </p:txBody>
      </p:sp>
      <p:sp>
        <p:nvSpPr>
          <p:cNvPr id="201" name="Google Shape;201;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great example of this was our 2020 collaboration with Keurig Doctor Pepper</a:t>
            </a:r>
          </a:p>
          <a:p>
            <a:pPr marL="0" lvl="0" indent="0" algn="l" rtl="0">
              <a:lnSpc>
                <a:spcPct val="100000"/>
              </a:lnSpc>
              <a:spcBef>
                <a:spcPts val="0"/>
              </a:spcBef>
              <a:spcAft>
                <a:spcPts val="0"/>
              </a:spcAft>
              <a:buSzPts val="1400"/>
              <a:buNone/>
            </a:pPr>
            <a:r>
              <a:rPr lang="en-US" dirty="0"/>
              <a:t>We worked with Keurig to develop a coffee pod category within the AI identification</a:t>
            </a:r>
          </a:p>
          <a:p>
            <a:pPr marL="0" lvl="0" indent="0" algn="l" rtl="0">
              <a:lnSpc>
                <a:spcPct val="100000"/>
              </a:lnSpc>
              <a:spcBef>
                <a:spcPts val="0"/>
              </a:spcBef>
              <a:spcAft>
                <a:spcPts val="0"/>
              </a:spcAft>
              <a:buSzPts val="1400"/>
              <a:buNone/>
            </a:pPr>
            <a:r>
              <a:rPr lang="en-US" dirty="0"/>
              <a:t>This has helped Keurig as it pursued a packaging format change to increase the recovery of coffee pods when these objects enter the recycling stream.</a:t>
            </a:r>
          </a:p>
          <a:p>
            <a:pPr marL="0" lvl="0" indent="0" algn="l" rtl="0">
              <a:lnSpc>
                <a:spcPct val="100000"/>
              </a:lnSpc>
              <a:spcBef>
                <a:spcPts val="0"/>
              </a:spcBef>
              <a:spcAft>
                <a:spcPts val="0"/>
              </a:spcAft>
              <a:buSzPts val="1400"/>
              <a:buNone/>
            </a:pPr>
            <a:r>
              <a:rPr lang="en-US" dirty="0"/>
              <a:t>AMP’s robots now actively identify coffee pods, and many customers have configured their robots to harvest pods for scrap plastic bales. </a:t>
            </a:r>
          </a:p>
          <a:p>
            <a:pPr marL="0" lvl="0" indent="0" algn="l" rtl="0">
              <a:lnSpc>
                <a:spcPct val="100000"/>
              </a:lnSpc>
              <a:spcBef>
                <a:spcPts val="0"/>
              </a:spcBef>
              <a:spcAft>
                <a:spcPts val="0"/>
              </a:spcAft>
              <a:buSzPts val="1400"/>
              <a:buNone/>
            </a:pPr>
            <a:r>
              <a:rPr lang="en-US" dirty="0"/>
              <a:t>This example highlights the specificity to which AI can perceive material, across a variety of applications, to ensure it’s recovered for the production of high-quality feedstock at lower environmental and economic costs.</a:t>
            </a:r>
          </a:p>
          <a:p>
            <a:pPr marL="0" lvl="0" indent="0" algn="l" rtl="0">
              <a:lnSpc>
                <a:spcPct val="100000"/>
              </a:lnSpc>
              <a:spcBef>
                <a:spcPts val="0"/>
              </a:spcBef>
              <a:spcAft>
                <a:spcPts val="0"/>
              </a:spcAft>
              <a:buSzPts val="1400"/>
              <a:buNone/>
            </a:pPr>
            <a:endParaRPr dirty="0"/>
          </a:p>
        </p:txBody>
      </p:sp>
      <p:sp>
        <p:nvSpPr>
          <p:cNvPr id="211" name="Google Shape;211;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de72c6b39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gde72c6b39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fontAlgn="base"/>
            <a:r>
              <a:rPr lang="en-US" sz="2400" b="0" i="0" u="none" strike="noStrike" cap="none" dirty="0">
                <a:solidFill>
                  <a:schemeClr val="dk1"/>
                </a:solidFill>
                <a:effectLst/>
                <a:latin typeface="Play"/>
                <a:ea typeface="Play"/>
                <a:cs typeface="Play"/>
                <a:sym typeface="Play"/>
              </a:rPr>
              <a:t>We view material recovery facilities as the hub of recovery for many types of material. </a:t>
            </a:r>
          </a:p>
          <a:p>
            <a:pPr rtl="0" fontAlgn="base"/>
            <a:r>
              <a:rPr lang="en-US" sz="2400" b="0" i="0" u="none" strike="noStrike" cap="none" dirty="0">
                <a:solidFill>
                  <a:schemeClr val="dk1"/>
                </a:solidFill>
                <a:effectLst/>
                <a:latin typeface="Play"/>
                <a:ea typeface="Play"/>
                <a:cs typeface="Play"/>
                <a:sym typeface="Play"/>
              </a:rPr>
              <a:t>In the United States for example, there are many thousands of municipal recycling programs nationwide, that are collecting material generated by millions of people. </a:t>
            </a:r>
          </a:p>
          <a:p>
            <a:pPr rtl="0" fontAlgn="base"/>
            <a:r>
              <a:rPr lang="en-US" sz="2400" b="0" i="0" u="none" strike="noStrike" cap="none" dirty="0">
                <a:solidFill>
                  <a:schemeClr val="dk1"/>
                </a:solidFill>
                <a:effectLst/>
                <a:latin typeface="Play"/>
                <a:ea typeface="Play"/>
                <a:cs typeface="Play"/>
                <a:sym typeface="Play"/>
              </a:rPr>
              <a:t>Between the collection and actual recycling of the commodities, there really are a small number of MRFs, thus these facilities are centralized material hubs.</a:t>
            </a:r>
          </a:p>
          <a:p>
            <a:pPr rtl="0" fontAlgn="base"/>
            <a:r>
              <a:rPr lang="en-US" sz="2400" b="0" i="0" u="none" strike="noStrike" cap="none" dirty="0">
                <a:solidFill>
                  <a:schemeClr val="dk1"/>
                </a:solidFill>
                <a:effectLst/>
                <a:latin typeface="Play"/>
                <a:ea typeface="Play"/>
                <a:cs typeface="Play"/>
                <a:sym typeface="Play"/>
              </a:rPr>
              <a:t>A major challenge is that MRFs incur high costs when attempting to sort out commodities that continue to evolve with complex form factors and material compositions. </a:t>
            </a:r>
          </a:p>
          <a:p>
            <a:pPr rtl="0" fontAlgn="base"/>
            <a:r>
              <a:rPr lang="en-US" sz="2400" b="0" i="0" u="none" strike="noStrike" cap="none" dirty="0">
                <a:solidFill>
                  <a:schemeClr val="dk1"/>
                </a:solidFill>
                <a:effectLst/>
                <a:latin typeface="Play"/>
                <a:ea typeface="Play"/>
                <a:cs typeface="Play"/>
                <a:sym typeface="Play"/>
              </a:rPr>
              <a:t>Today’s MRFs require a tremendous amount of manual labor, and may incur high residue loss and continuous challenges to ensure high bale quality.</a:t>
            </a:r>
          </a:p>
          <a:p>
            <a:pPr rtl="0" fontAlgn="base"/>
            <a:r>
              <a:rPr lang="en-US" sz="2400" b="0" i="0" u="none" strike="noStrike" cap="none" dirty="0">
                <a:solidFill>
                  <a:schemeClr val="dk1"/>
                </a:solidFill>
                <a:effectLst/>
                <a:latin typeface="Play"/>
                <a:ea typeface="Play"/>
                <a:cs typeface="Play"/>
                <a:sym typeface="Play"/>
              </a:rPr>
              <a:t>The value of scrap commodities are eroded by the high costs of sorting.</a:t>
            </a:r>
          </a:p>
          <a:p>
            <a:pPr marL="0" lvl="0" indent="0" algn="l" rtl="0">
              <a:lnSpc>
                <a:spcPct val="150000"/>
              </a:lnSpc>
              <a:spcBef>
                <a:spcPts val="0"/>
              </a:spcBef>
              <a:spcAft>
                <a:spcPts val="0"/>
              </a:spcAft>
              <a:buSzPts val="1400"/>
              <a:buNone/>
            </a:pPr>
            <a:endParaRPr sz="900" dirty="0"/>
          </a:p>
        </p:txBody>
      </p:sp>
      <p:sp>
        <p:nvSpPr>
          <p:cNvPr id="84" name="Google Shape;84;gde72c6b39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72c6b391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At AMP, we’ve made it our mission to develop cutting-edge technology to drive down the cost of sortation and provide the tools necessary to improve operational efficiency and elevate recovery rates of high-value commodities.</a:t>
            </a:r>
          </a:p>
          <a:p>
            <a:pPr marL="0" lvl="0" indent="0" algn="l" rtl="0">
              <a:lnSpc>
                <a:spcPct val="100000"/>
              </a:lnSpc>
              <a:spcBef>
                <a:spcPts val="0"/>
              </a:spcBef>
              <a:spcAft>
                <a:spcPts val="0"/>
              </a:spcAft>
              <a:buSzPts val="1400"/>
              <a:buNone/>
            </a:pPr>
            <a:r>
              <a:rPr lang="en-US" sz="1200" dirty="0">
                <a:latin typeface="Helvetica Neue"/>
                <a:ea typeface="Helvetica Neue"/>
                <a:cs typeface="Helvetica Neue"/>
                <a:sym typeface="Helvetica Neue"/>
              </a:rPr>
              <a:t>This is all made possible by using data-driven approaches to automation of key elements within facilities. </a:t>
            </a:r>
            <a:endParaRPr sz="1200" dirty="0">
              <a:latin typeface="Helvetica Neue"/>
              <a:ea typeface="Helvetica Neue"/>
              <a:cs typeface="Helvetica Neue"/>
              <a:sym typeface="Helvetica Neue"/>
            </a:endParaRPr>
          </a:p>
        </p:txBody>
      </p:sp>
      <p:sp>
        <p:nvSpPr>
          <p:cNvPr id="99" name="Google Shape;99;gde72c6b391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dfefd0c3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dfefd0c3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gdfefd0c3c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fefd0c3c5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fefd0c3c5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Arial"/>
                <a:ea typeface="Arial"/>
                <a:cs typeface="Arial"/>
                <a:sym typeface="Arial"/>
              </a:rPr>
              <a:t>We are in multiple material verticals applying our technology across complex waste streams in single stream recycling, e-waste, and organics and are now taking that experience from developing and honing our AI material capture to construction and demolition </a:t>
            </a:r>
            <a:endParaRPr sz="1200" dirty="0">
              <a:latin typeface="Arial"/>
              <a:ea typeface="Arial"/>
              <a:cs typeface="Arial"/>
              <a:sym typeface="Arial"/>
            </a:endParaRPr>
          </a:p>
        </p:txBody>
      </p:sp>
      <p:sp>
        <p:nvSpPr>
          <p:cNvPr id="127" name="Google Shape;127;gdfefd0c3c5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dfefd0c3c5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Arial"/>
                <a:ea typeface="Arial"/>
                <a:cs typeface="Arial"/>
                <a:sym typeface="Arial"/>
              </a:rPr>
              <a:t>We have spent the last couple of years developing and field testing our technology for C&amp;D before we entered the market. Our first test bed was in Japan working with a strategic partner called </a:t>
            </a:r>
            <a:r>
              <a:rPr lang="en-US" sz="1200" dirty="0" err="1">
                <a:latin typeface="Arial"/>
                <a:ea typeface="Arial"/>
                <a:cs typeface="Arial"/>
                <a:sym typeface="Arial"/>
              </a:rPr>
              <a:t>Ryohshin</a:t>
            </a:r>
            <a:r>
              <a:rPr lang="en-US" sz="1200" dirty="0">
                <a:latin typeface="Arial"/>
                <a:ea typeface="Arial"/>
                <a:cs typeface="Arial"/>
                <a:sym typeface="Arial"/>
              </a:rPr>
              <a:t> (</a:t>
            </a:r>
            <a:r>
              <a:rPr lang="en-US" sz="1200" dirty="0" err="1">
                <a:latin typeface="Arial"/>
                <a:ea typeface="Arial"/>
                <a:cs typeface="Arial"/>
                <a:sym typeface="Arial"/>
              </a:rPr>
              <a:t>Ree</a:t>
            </a:r>
            <a:r>
              <a:rPr lang="en-US" sz="1200" dirty="0">
                <a:latin typeface="Arial"/>
                <a:ea typeface="Arial"/>
                <a:cs typeface="Arial"/>
                <a:sym typeface="Arial"/>
              </a:rPr>
              <a:t>-OH-shin) on robotics hardware and mechanical sortation of C&amp;D. The robotic hardware is there, but we know it’s all about the accuracy of material identification and the machine learning we needed to bring value to the industry. So after that time working on it, we started developing our AI in earnest with US companies. </a:t>
            </a:r>
            <a:endParaRPr sz="1200" dirty="0">
              <a:latin typeface="Arial"/>
              <a:ea typeface="Arial"/>
              <a:cs typeface="Arial"/>
              <a:sym typeface="Arial"/>
            </a:endParaRPr>
          </a:p>
        </p:txBody>
      </p:sp>
      <p:sp>
        <p:nvSpPr>
          <p:cNvPr id="141" name="Google Shape;141;gdfefd0c3c5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dfefd0c3c5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dfefd0c3c5_0_3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Arial"/>
                <a:ea typeface="Arial"/>
                <a:cs typeface="Arial"/>
                <a:sym typeface="Arial"/>
              </a:rPr>
              <a:t>In C&amp;D applications, this translates to materials like copper, aluminum, processed and unprocessed wood, gypsum, concrete, and more. In many ways, there are fewer challenges than single-stream applications as size reduction is fairly well maintained in C&amp;D operations. Dust, other environmental factors not significantly different; our systems are designed to withstand the harsh environments you find in these facilities. </a:t>
            </a:r>
            <a:endParaRPr sz="1200" dirty="0">
              <a:latin typeface="Arial"/>
              <a:ea typeface="Arial"/>
              <a:cs typeface="Arial"/>
              <a:sym typeface="Arial"/>
            </a:endParaRPr>
          </a:p>
          <a:p>
            <a:pPr marL="0" lvl="0" indent="0" algn="l" rtl="0">
              <a:spcBef>
                <a:spcPts val="0"/>
              </a:spcBef>
              <a:spcAft>
                <a:spcPts val="0"/>
              </a:spcAft>
              <a:buNone/>
            </a:pPr>
            <a:endParaRPr sz="1200" dirty="0">
              <a:latin typeface="Arial"/>
              <a:ea typeface="Arial"/>
              <a:cs typeface="Arial"/>
              <a:sym typeface="Arial"/>
            </a:endParaRPr>
          </a:p>
        </p:txBody>
      </p:sp>
      <p:sp>
        <p:nvSpPr>
          <p:cNvPr id="154" name="Google Shape;154;gdfefd0c3c5_0_3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fefd0c3c5_0_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dfefd0c3c5_0_3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Arial"/>
                <a:ea typeface="Arial"/>
                <a:cs typeface="Arial"/>
                <a:sym typeface="Arial"/>
              </a:rPr>
              <a:t>So how does it work? AMP Cortex is our high-speed, intelligent robotics system. There are really three components, and you can think of them as the brain, eyes, and arms. Cortex’s computer vision, the eyes, identifies material as it comes down a conveyor to be picked and sorted just as a human would. The brain, our AI platform called AMP Neuron, converts these images into data, capturing and categorizing everything that it recognizes. Then Neuron guides a Delta-style robot to pick and place the material to be recycled. All of this happens at superhuman speed with consistent precision and extremely high accuracy -- allowing us to specialize in material identification of discrete materials in C&amp;D.</a:t>
            </a:r>
            <a:endParaRPr sz="1200" dirty="0">
              <a:latin typeface="Arial"/>
              <a:ea typeface="Arial"/>
              <a:cs typeface="Arial"/>
              <a:sym typeface="Arial"/>
            </a:endParaRPr>
          </a:p>
        </p:txBody>
      </p:sp>
      <p:sp>
        <p:nvSpPr>
          <p:cNvPr id="166" name="Google Shape;166;gdfefd0c3c5_0_3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dfefd0c3c5_0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dfefd0c3c5_0_3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rgbClr val="000000"/>
                </a:solidFill>
                <a:latin typeface="Arial"/>
                <a:ea typeface="Arial"/>
                <a:cs typeface="Arial"/>
                <a:sym typeface="Arial"/>
              </a:rPr>
              <a:t>Our systems achieve upwards of 80 picks per minute for faster and more precise construction &amp; demolition material recovery. Cortex’s delta-style robots can pick up lighter and smaller objects like wood, metal, drywall and plastics that gantry-style robots with parallel grippers typically miss. AMP Cortex is ideal on C&amp;D material recovery “B lines’’ and can accommodate material size between 2” and 7” in dimension, with a weight limit up to 10 </a:t>
            </a:r>
            <a:r>
              <a:rPr lang="en-US" sz="1200" dirty="0" err="1">
                <a:solidFill>
                  <a:srgbClr val="000000"/>
                </a:solidFill>
                <a:latin typeface="Arial"/>
                <a:ea typeface="Arial"/>
                <a:cs typeface="Arial"/>
                <a:sym typeface="Arial"/>
              </a:rPr>
              <a:t>lbs</a:t>
            </a:r>
            <a:r>
              <a:rPr lang="en-US" sz="1200" dirty="0">
                <a:solidFill>
                  <a:srgbClr val="000000"/>
                </a:solidFill>
                <a:latin typeface="Arial"/>
                <a:ea typeface="Arial"/>
                <a:cs typeface="Arial"/>
                <a:sym typeface="Arial"/>
              </a:rPr>
              <a:t> (4.5kg). Material sizing is best ensured through the use of a single shaft style shredder and ballistic separator.</a:t>
            </a:r>
            <a:endParaRPr sz="1200" dirty="0">
              <a:solidFill>
                <a:srgbClr val="000000"/>
              </a:solidFill>
              <a:latin typeface="Arial"/>
              <a:ea typeface="Arial"/>
              <a:cs typeface="Arial"/>
              <a:sym typeface="Arial"/>
            </a:endParaRPr>
          </a:p>
          <a:p>
            <a:pPr marL="0" lvl="0" indent="0" algn="l" rtl="0">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90000"/>
              </a:lnSpc>
              <a:spcBef>
                <a:spcPts val="0"/>
              </a:spcBef>
              <a:spcAft>
                <a:spcPts val="0"/>
              </a:spcAft>
              <a:buClr>
                <a:srgbClr val="585958"/>
              </a:buClr>
              <a:buSzPts val="3200"/>
              <a:buFont typeface="Arial"/>
              <a:buNone/>
            </a:pPr>
            <a:r>
              <a:rPr lang="en-US" sz="1200" dirty="0">
                <a:solidFill>
                  <a:srgbClr val="000000"/>
                </a:solidFill>
                <a:latin typeface="Arial"/>
                <a:ea typeface="Arial"/>
                <a:cs typeface="Arial"/>
                <a:sym typeface="Arial"/>
              </a:rPr>
              <a:t>Our systems also benefit from and leverage the power of collective knowledge, meaning the overall intelligence compounds as our fleet expands. Our neural network can continuously be trained to recognize new material, and the knowledge is disseminated across the network: one of our systems operating in Texas learns from another in California and another in New York and so on. </a:t>
            </a:r>
            <a:endParaRPr sz="1200" dirty="0">
              <a:solidFill>
                <a:srgbClr val="000000"/>
              </a:solidFill>
              <a:latin typeface="Arial"/>
              <a:ea typeface="Arial"/>
              <a:cs typeface="Arial"/>
              <a:sym typeface="Arial"/>
            </a:endParaRPr>
          </a:p>
          <a:p>
            <a:pPr marL="0" lvl="0" indent="0" algn="l" rtl="0">
              <a:lnSpc>
                <a:spcPct val="90000"/>
              </a:lnSpc>
              <a:spcBef>
                <a:spcPts val="0"/>
              </a:spcBef>
              <a:spcAft>
                <a:spcPts val="0"/>
              </a:spcAft>
              <a:buClr>
                <a:srgbClr val="585958"/>
              </a:buClr>
              <a:buSzPts val="3200"/>
              <a:buFont typeface="Arial"/>
              <a:buNone/>
            </a:pPr>
            <a:endParaRPr sz="1200" dirty="0">
              <a:solidFill>
                <a:srgbClr val="000000"/>
              </a:solidFill>
              <a:latin typeface="Arial"/>
              <a:ea typeface="Arial"/>
              <a:cs typeface="Arial"/>
              <a:sym typeface="Arial"/>
            </a:endParaRPr>
          </a:p>
          <a:p>
            <a:pPr marL="0" lvl="0" indent="0" algn="l" rtl="0">
              <a:lnSpc>
                <a:spcPct val="90000"/>
              </a:lnSpc>
              <a:spcBef>
                <a:spcPts val="0"/>
              </a:spcBef>
              <a:spcAft>
                <a:spcPts val="0"/>
              </a:spcAft>
              <a:buClr>
                <a:srgbClr val="585958"/>
              </a:buClr>
              <a:buSzPts val="3200"/>
              <a:buFont typeface="Arial"/>
              <a:buNone/>
            </a:pPr>
            <a:r>
              <a:rPr lang="en-US" sz="1200" dirty="0">
                <a:solidFill>
                  <a:srgbClr val="000000"/>
                </a:solidFill>
                <a:latin typeface="Arial"/>
                <a:ea typeface="Arial"/>
                <a:cs typeface="Arial"/>
                <a:sym typeface="Arial"/>
              </a:rPr>
              <a:t>And with a modular design, the system is engineered to fit into existing sorting stations, adjusting to space constraints so you don’t have to worry about costly retrofits or interruptions to your line. Installation is fast and often can be done in 48 hours.</a:t>
            </a:r>
            <a:endParaRPr sz="1200" dirty="0">
              <a:solidFill>
                <a:srgbClr val="000000"/>
              </a:solidFill>
              <a:latin typeface="Arial"/>
              <a:ea typeface="Arial"/>
              <a:cs typeface="Arial"/>
              <a:sym typeface="Arial"/>
            </a:endParaRPr>
          </a:p>
          <a:p>
            <a:pPr marL="0" lvl="0" indent="0" algn="l" rtl="0">
              <a:spcBef>
                <a:spcPts val="0"/>
              </a:spcBef>
              <a:spcAft>
                <a:spcPts val="0"/>
              </a:spcAft>
              <a:buNone/>
            </a:pPr>
            <a:endParaRPr sz="1200" dirty="0">
              <a:latin typeface="Arial"/>
              <a:ea typeface="Arial"/>
              <a:cs typeface="Arial"/>
              <a:sym typeface="Arial"/>
            </a:endParaRPr>
          </a:p>
        </p:txBody>
      </p:sp>
      <p:sp>
        <p:nvSpPr>
          <p:cNvPr id="176" name="Google Shape;176;gdfefd0c3c5_0_3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Page: Operations">
  <p:cSld name="2_Title Page: Operations">
    <p:spTree>
      <p:nvGrpSpPr>
        <p:cNvPr id="1" name="Shape 15"/>
        <p:cNvGrpSpPr/>
        <p:nvPr/>
      </p:nvGrpSpPr>
      <p:grpSpPr>
        <a:xfrm>
          <a:off x="0" y="0"/>
          <a:ext cx="0" cy="0"/>
          <a:chOff x="0" y="0"/>
          <a:chExt cx="0" cy="0"/>
        </a:xfrm>
      </p:grpSpPr>
      <p:pic>
        <p:nvPicPr>
          <p:cNvPr id="16" name="Google Shape;16;p48"/>
          <p:cNvPicPr preferRelativeResize="0"/>
          <p:nvPr/>
        </p:nvPicPr>
        <p:blipFill rotWithShape="1">
          <a:blip r:embed="rId2">
            <a:alphaModFix/>
          </a:blip>
          <a:srcRect/>
          <a:stretch/>
        </p:blipFill>
        <p:spPr>
          <a:xfrm>
            <a:off x="0" y="446"/>
            <a:ext cx="24382414" cy="13715107"/>
          </a:xfrm>
          <a:prstGeom prst="rect">
            <a:avLst/>
          </a:prstGeom>
          <a:noFill/>
          <a:ln>
            <a:noFill/>
          </a:ln>
        </p:spPr>
      </p:pic>
      <p:sp>
        <p:nvSpPr>
          <p:cNvPr id="17" name="Google Shape;17;p48"/>
          <p:cNvSpPr/>
          <p:nvPr/>
        </p:nvSpPr>
        <p:spPr>
          <a:xfrm>
            <a:off x="0" y="23447"/>
            <a:ext cx="24382413" cy="13716000"/>
          </a:xfrm>
          <a:prstGeom prst="rect">
            <a:avLst/>
          </a:prstGeom>
          <a:solidFill>
            <a:srgbClr val="000000">
              <a:alpha val="61960"/>
            </a:srgbClr>
          </a:solidFill>
          <a:ln w="12700" cap="flat" cmpd="sng">
            <a:solidFill>
              <a:srgbClr val="002C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8" name="Google Shape;18;p48"/>
          <p:cNvSpPr txBox="1">
            <a:spLocks noGrp="1"/>
          </p:cNvSpPr>
          <p:nvPr>
            <p:ph type="subTitle" idx="1"/>
          </p:nvPr>
        </p:nvSpPr>
        <p:spPr>
          <a:xfrm>
            <a:off x="1205541" y="6415729"/>
            <a:ext cx="21817012" cy="1219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2000"/>
              </a:spcBef>
              <a:spcAft>
                <a:spcPts val="0"/>
              </a:spcAft>
              <a:buClr>
                <a:srgbClr val="FAFAFA"/>
              </a:buClr>
              <a:buSzPts val="3600"/>
              <a:buFont typeface="Helvetica Neue"/>
              <a:buNone/>
              <a:defRPr sz="3600">
                <a:solidFill>
                  <a:srgbClr val="FAFAFA"/>
                </a:solidFill>
                <a:latin typeface="Helvetica Neue"/>
                <a:ea typeface="Helvetica Neue"/>
                <a:cs typeface="Helvetica Neue"/>
                <a:sym typeface="Helvetica Neue"/>
              </a:defRPr>
            </a:lvl1pPr>
            <a:lvl2pPr lvl="1" algn="ctr">
              <a:lnSpc>
                <a:spcPct val="90000"/>
              </a:lnSpc>
              <a:spcBef>
                <a:spcPts val="1000"/>
              </a:spcBef>
              <a:spcAft>
                <a:spcPts val="0"/>
              </a:spcAft>
              <a:buClr>
                <a:srgbClr val="8B8B8B"/>
              </a:buClr>
              <a:buSzPts val="4000"/>
              <a:buNone/>
              <a:defRPr>
                <a:solidFill>
                  <a:srgbClr val="8B8B8B"/>
                </a:solidFill>
              </a:defRPr>
            </a:lvl2pPr>
            <a:lvl3pPr lvl="2" algn="ctr">
              <a:lnSpc>
                <a:spcPct val="90000"/>
              </a:lnSpc>
              <a:spcBef>
                <a:spcPts val="1000"/>
              </a:spcBef>
              <a:spcAft>
                <a:spcPts val="0"/>
              </a:spcAft>
              <a:buClr>
                <a:srgbClr val="8B8B8B"/>
              </a:buClr>
              <a:buSzPts val="3200"/>
              <a:buNone/>
              <a:defRPr>
                <a:solidFill>
                  <a:srgbClr val="8B8B8B"/>
                </a:solidFill>
              </a:defRPr>
            </a:lvl3pPr>
            <a:lvl4pPr lvl="3" algn="ctr">
              <a:lnSpc>
                <a:spcPct val="90000"/>
              </a:lnSpc>
              <a:spcBef>
                <a:spcPts val="1000"/>
              </a:spcBef>
              <a:spcAft>
                <a:spcPts val="0"/>
              </a:spcAft>
              <a:buClr>
                <a:srgbClr val="8B8B8B"/>
              </a:buClr>
              <a:buSzPts val="2800"/>
              <a:buNone/>
              <a:defRPr>
                <a:solidFill>
                  <a:srgbClr val="8B8B8B"/>
                </a:solidFill>
              </a:defRPr>
            </a:lvl4pPr>
            <a:lvl5pPr lvl="4" algn="ctr">
              <a:lnSpc>
                <a:spcPct val="90000"/>
              </a:lnSpc>
              <a:spcBef>
                <a:spcPts val="1000"/>
              </a:spcBef>
              <a:spcAft>
                <a:spcPts val="0"/>
              </a:spcAft>
              <a:buClr>
                <a:srgbClr val="8B8B8B"/>
              </a:buClr>
              <a:buSzPts val="2800"/>
              <a:buNone/>
              <a:defRPr>
                <a:solidFill>
                  <a:srgbClr val="8B8B8B"/>
                </a:solidFill>
              </a:defRPr>
            </a:lvl5pPr>
            <a:lvl6pPr lvl="5" algn="ctr">
              <a:lnSpc>
                <a:spcPct val="90000"/>
              </a:lnSpc>
              <a:spcBef>
                <a:spcPts val="1000"/>
              </a:spcBef>
              <a:spcAft>
                <a:spcPts val="0"/>
              </a:spcAft>
              <a:buClr>
                <a:srgbClr val="8B8B8B"/>
              </a:buClr>
              <a:buSzPts val="3600"/>
              <a:buNone/>
              <a:defRPr>
                <a:solidFill>
                  <a:srgbClr val="8B8B8B"/>
                </a:solidFill>
              </a:defRPr>
            </a:lvl6pPr>
            <a:lvl7pPr lvl="6" algn="ctr">
              <a:lnSpc>
                <a:spcPct val="90000"/>
              </a:lnSpc>
              <a:spcBef>
                <a:spcPts val="1000"/>
              </a:spcBef>
              <a:spcAft>
                <a:spcPts val="0"/>
              </a:spcAft>
              <a:buClr>
                <a:srgbClr val="8B8B8B"/>
              </a:buClr>
              <a:buSzPts val="3600"/>
              <a:buNone/>
              <a:defRPr>
                <a:solidFill>
                  <a:srgbClr val="8B8B8B"/>
                </a:solidFill>
              </a:defRPr>
            </a:lvl7pPr>
            <a:lvl8pPr lvl="7" algn="ctr">
              <a:lnSpc>
                <a:spcPct val="90000"/>
              </a:lnSpc>
              <a:spcBef>
                <a:spcPts val="1000"/>
              </a:spcBef>
              <a:spcAft>
                <a:spcPts val="0"/>
              </a:spcAft>
              <a:buClr>
                <a:srgbClr val="8B8B8B"/>
              </a:buClr>
              <a:buSzPts val="3600"/>
              <a:buNone/>
              <a:defRPr>
                <a:solidFill>
                  <a:srgbClr val="8B8B8B"/>
                </a:solidFill>
              </a:defRPr>
            </a:lvl8pPr>
            <a:lvl9pPr lvl="8" algn="ctr">
              <a:lnSpc>
                <a:spcPct val="90000"/>
              </a:lnSpc>
              <a:spcBef>
                <a:spcPts val="1000"/>
              </a:spcBef>
              <a:spcAft>
                <a:spcPts val="0"/>
              </a:spcAft>
              <a:buClr>
                <a:srgbClr val="8B8B8B"/>
              </a:buClr>
              <a:buSzPts val="3600"/>
              <a:buNone/>
              <a:defRPr>
                <a:solidFill>
                  <a:srgbClr val="8B8B8B"/>
                </a:solidFill>
              </a:defRPr>
            </a:lvl9pPr>
          </a:lstStyle>
          <a:p>
            <a:endParaRPr/>
          </a:p>
        </p:txBody>
      </p:sp>
      <p:sp>
        <p:nvSpPr>
          <p:cNvPr id="19" name="Google Shape;19;p48"/>
          <p:cNvSpPr txBox="1">
            <a:spLocks noGrp="1"/>
          </p:cNvSpPr>
          <p:nvPr>
            <p:ph type="body" idx="2"/>
          </p:nvPr>
        </p:nvSpPr>
        <p:spPr>
          <a:xfrm>
            <a:off x="1227971" y="7815930"/>
            <a:ext cx="21794582" cy="16573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rgbClr val="FAFAFA"/>
              </a:buClr>
              <a:buSzPts val="2400"/>
              <a:buFont typeface="Helvetica Neue"/>
              <a:buNone/>
              <a:defRPr sz="2400">
                <a:solidFill>
                  <a:srgbClr val="FAFAFA"/>
                </a:solidFill>
                <a:latin typeface="Helvetica Neue"/>
                <a:ea typeface="Helvetica Neue"/>
                <a:cs typeface="Helvetica Neue"/>
                <a:sym typeface="Helvetica Neue"/>
              </a:defRPr>
            </a:lvl1pPr>
            <a:lvl2pPr marL="914400" lvl="1" indent="-342900" algn="l">
              <a:lnSpc>
                <a:spcPct val="90000"/>
              </a:lnSpc>
              <a:spcBef>
                <a:spcPts val="1000"/>
              </a:spcBef>
              <a:spcAft>
                <a:spcPts val="0"/>
              </a:spcAft>
              <a:buClr>
                <a:schemeClr val="lt1"/>
              </a:buClr>
              <a:buSzPts val="1800"/>
              <a:buFont typeface="Helvetica Neue"/>
              <a:buChar char="•"/>
              <a:defRPr>
                <a:latin typeface="Helvetica Neue"/>
                <a:ea typeface="Helvetica Neue"/>
                <a:cs typeface="Helvetica Neue"/>
                <a:sym typeface="Helvetica Neue"/>
              </a:defRPr>
            </a:lvl2pPr>
            <a:lvl3pPr marL="1371600" lvl="2" indent="-342900" algn="l">
              <a:lnSpc>
                <a:spcPct val="90000"/>
              </a:lnSpc>
              <a:spcBef>
                <a:spcPts val="1000"/>
              </a:spcBef>
              <a:spcAft>
                <a:spcPts val="0"/>
              </a:spcAft>
              <a:buClr>
                <a:schemeClr val="lt1"/>
              </a:buClr>
              <a:buSzPts val="1800"/>
              <a:buFont typeface="Helvetica Neue"/>
              <a:buChar char="•"/>
              <a:defRPr>
                <a:latin typeface="Helvetica Neue"/>
                <a:ea typeface="Helvetica Neue"/>
                <a:cs typeface="Helvetica Neue"/>
                <a:sym typeface="Helvetica Neue"/>
              </a:defRPr>
            </a:lvl3pPr>
            <a:lvl4pPr marL="1828800" lvl="3" indent="-342900" algn="l">
              <a:lnSpc>
                <a:spcPct val="90000"/>
              </a:lnSpc>
              <a:spcBef>
                <a:spcPts val="1000"/>
              </a:spcBef>
              <a:spcAft>
                <a:spcPts val="0"/>
              </a:spcAft>
              <a:buClr>
                <a:schemeClr val="lt1"/>
              </a:buClr>
              <a:buSzPts val="1800"/>
              <a:buFont typeface="Helvetica Neue"/>
              <a:buChar char="•"/>
              <a:defRPr>
                <a:latin typeface="Helvetica Neue"/>
                <a:ea typeface="Helvetica Neue"/>
                <a:cs typeface="Helvetica Neue"/>
                <a:sym typeface="Helvetica Neue"/>
              </a:defRPr>
            </a:lvl4pPr>
            <a:lvl5pPr marL="2286000" lvl="4" indent="-342900" algn="l">
              <a:lnSpc>
                <a:spcPct val="90000"/>
              </a:lnSpc>
              <a:spcBef>
                <a:spcPts val="1000"/>
              </a:spcBef>
              <a:spcAft>
                <a:spcPts val="0"/>
              </a:spcAft>
              <a:buClr>
                <a:schemeClr val="lt1"/>
              </a:buClr>
              <a:buSzPts val="1800"/>
              <a:buFont typeface="Helvetica Neue"/>
              <a:buChar char="•"/>
              <a:defRPr>
                <a:latin typeface="Helvetica Neue"/>
                <a:ea typeface="Helvetica Neue"/>
                <a:cs typeface="Helvetica Neue"/>
                <a:sym typeface="Helvetica Neue"/>
              </a:defRPr>
            </a:lvl5pPr>
            <a:lvl6pPr marL="2743200" lvl="5"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6pPr>
            <a:lvl7pPr marL="3200400" lvl="6"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7pPr>
            <a:lvl8pPr marL="3657600" lvl="7"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8pPr>
            <a:lvl9pPr marL="4114800" lvl="8"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9pPr>
          </a:lstStyle>
          <a:p>
            <a:endParaRPr/>
          </a:p>
        </p:txBody>
      </p:sp>
      <p:sp>
        <p:nvSpPr>
          <p:cNvPr id="20" name="Google Shape;20;p48"/>
          <p:cNvSpPr txBox="1">
            <a:spLocks noGrp="1"/>
          </p:cNvSpPr>
          <p:nvPr>
            <p:ph type="title"/>
          </p:nvPr>
        </p:nvSpPr>
        <p:spPr>
          <a:xfrm>
            <a:off x="1205540" y="4874441"/>
            <a:ext cx="21817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6600"/>
              <a:buFont typeface="Poppins Medium"/>
              <a:buNone/>
              <a:defRPr sz="6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8"/>
          <p:cNvSpPr txBox="1"/>
          <p:nvPr/>
        </p:nvSpPr>
        <p:spPr>
          <a:xfrm>
            <a:off x="25624970" y="8567057"/>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80000"/>
              </a:lnSpc>
              <a:spcBef>
                <a:spcPts val="0"/>
              </a:spcBef>
              <a:spcAft>
                <a:spcPts val="0"/>
              </a:spcAft>
              <a:buClr>
                <a:srgbClr val="000000"/>
              </a:buClr>
              <a:buSzPct val="100000"/>
              <a:buFont typeface="Arial"/>
              <a:buNone/>
            </a:pPr>
            <a:endParaRPr sz="700" b="0" i="0" u="none" strike="noStrike" cap="none">
              <a:solidFill>
                <a:schemeClr val="dk1"/>
              </a:solidFill>
              <a:latin typeface="Play"/>
              <a:ea typeface="Play"/>
              <a:cs typeface="Play"/>
              <a:sym typeface="Play"/>
            </a:endParaRPr>
          </a:p>
        </p:txBody>
      </p:sp>
      <p:cxnSp>
        <p:nvCxnSpPr>
          <p:cNvPr id="22" name="Google Shape;22;p48"/>
          <p:cNvCxnSpPr/>
          <p:nvPr/>
        </p:nvCxnSpPr>
        <p:spPr>
          <a:xfrm>
            <a:off x="1282700" y="6257400"/>
            <a:ext cx="21944944" cy="0"/>
          </a:xfrm>
          <a:prstGeom prst="straightConnector1">
            <a:avLst/>
          </a:prstGeom>
          <a:noFill/>
          <a:ln w="19050" cap="flat" cmpd="sng">
            <a:solidFill>
              <a:schemeClr val="accent2"/>
            </a:solidFill>
            <a:prstDash val="solid"/>
            <a:miter lim="400000"/>
            <a:headEnd type="none" w="sm" len="sm"/>
            <a:tailEnd type="none" w="sm" len="sm"/>
          </a:ln>
        </p:spPr>
      </p:cxnSp>
      <p:sp>
        <p:nvSpPr>
          <p:cNvPr id="23" name="Google Shape;23;p48"/>
          <p:cNvSpPr txBox="1">
            <a:spLocks noGrp="1"/>
          </p:cNvSpPr>
          <p:nvPr>
            <p:ph type="ftr" idx="11"/>
          </p:nvPr>
        </p:nvSpPr>
        <p:spPr>
          <a:xfrm>
            <a:off x="1192995" y="12731262"/>
            <a:ext cx="4645097" cy="38783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FFFFFF"/>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 name="Google Shape;24;p48"/>
          <p:cNvPicPr preferRelativeResize="0"/>
          <p:nvPr/>
        </p:nvPicPr>
        <p:blipFill rotWithShape="1">
          <a:blip r:embed="rId3">
            <a:alphaModFix/>
          </a:blip>
          <a:srcRect/>
          <a:stretch/>
        </p:blipFill>
        <p:spPr>
          <a:xfrm>
            <a:off x="1205540" y="3315912"/>
            <a:ext cx="3760114" cy="95763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lumn with Subtitles">
  <p:cSld name="Two Column with Subtitles">
    <p:spTree>
      <p:nvGrpSpPr>
        <p:cNvPr id="1" name="Shape 25"/>
        <p:cNvGrpSpPr/>
        <p:nvPr/>
      </p:nvGrpSpPr>
      <p:grpSpPr>
        <a:xfrm>
          <a:off x="0" y="0"/>
          <a:ext cx="0" cy="0"/>
          <a:chOff x="0" y="0"/>
          <a:chExt cx="0" cy="0"/>
        </a:xfrm>
      </p:grpSpPr>
      <p:sp>
        <p:nvSpPr>
          <p:cNvPr id="26" name="Google Shape;26;p56"/>
          <p:cNvSpPr txBox="1">
            <a:spLocks noGrp="1"/>
          </p:cNvSpPr>
          <p:nvPr>
            <p:ph type="subTitle" idx="1"/>
          </p:nvPr>
        </p:nvSpPr>
        <p:spPr>
          <a:xfrm>
            <a:off x="1282700" y="5666845"/>
            <a:ext cx="10412387" cy="514874"/>
          </a:xfrm>
          <a:prstGeom prst="rect">
            <a:avLst/>
          </a:prstGeom>
          <a:noFill/>
          <a:ln>
            <a:noFill/>
          </a:ln>
        </p:spPr>
        <p:txBody>
          <a:bodyPr spcFirstLastPara="1" wrap="square" lIns="91425" tIns="45700" rIns="91425" bIns="45700" anchor="t" anchorCtr="0">
            <a:noAutofit/>
          </a:bodyPr>
          <a:lstStyle>
            <a:lvl1pPr lvl="0" algn="l">
              <a:lnSpc>
                <a:spcPct val="90000"/>
              </a:lnSpc>
              <a:spcBef>
                <a:spcPts val="2000"/>
              </a:spcBef>
              <a:spcAft>
                <a:spcPts val="0"/>
              </a:spcAft>
              <a:buClr>
                <a:schemeClr val="lt1"/>
              </a:buClr>
              <a:buSzPts val="3200"/>
              <a:buNone/>
              <a:defRPr sz="3200">
                <a:solidFill>
                  <a:schemeClr val="lt1"/>
                </a:solidFill>
                <a:latin typeface="Helvetica Neue"/>
                <a:ea typeface="Helvetica Neue"/>
                <a:cs typeface="Helvetica Neue"/>
                <a:sym typeface="Helvetica Neue"/>
              </a:defRPr>
            </a:lvl1pPr>
            <a:lvl2pPr lvl="1" algn="ctr">
              <a:lnSpc>
                <a:spcPct val="90000"/>
              </a:lnSpc>
              <a:spcBef>
                <a:spcPts val="1000"/>
              </a:spcBef>
              <a:spcAft>
                <a:spcPts val="0"/>
              </a:spcAft>
              <a:buClr>
                <a:srgbClr val="8B8B8B"/>
              </a:buClr>
              <a:buSzPts val="4000"/>
              <a:buNone/>
              <a:defRPr>
                <a:solidFill>
                  <a:srgbClr val="8B8B8B"/>
                </a:solidFill>
              </a:defRPr>
            </a:lvl2pPr>
            <a:lvl3pPr lvl="2" algn="ctr">
              <a:lnSpc>
                <a:spcPct val="90000"/>
              </a:lnSpc>
              <a:spcBef>
                <a:spcPts val="1000"/>
              </a:spcBef>
              <a:spcAft>
                <a:spcPts val="0"/>
              </a:spcAft>
              <a:buClr>
                <a:srgbClr val="8B8B8B"/>
              </a:buClr>
              <a:buSzPts val="3200"/>
              <a:buNone/>
              <a:defRPr>
                <a:solidFill>
                  <a:srgbClr val="8B8B8B"/>
                </a:solidFill>
              </a:defRPr>
            </a:lvl3pPr>
            <a:lvl4pPr lvl="3" algn="ctr">
              <a:lnSpc>
                <a:spcPct val="90000"/>
              </a:lnSpc>
              <a:spcBef>
                <a:spcPts val="1000"/>
              </a:spcBef>
              <a:spcAft>
                <a:spcPts val="0"/>
              </a:spcAft>
              <a:buClr>
                <a:srgbClr val="8B8B8B"/>
              </a:buClr>
              <a:buSzPts val="2800"/>
              <a:buNone/>
              <a:defRPr>
                <a:solidFill>
                  <a:srgbClr val="8B8B8B"/>
                </a:solidFill>
              </a:defRPr>
            </a:lvl4pPr>
            <a:lvl5pPr lvl="4" algn="ctr">
              <a:lnSpc>
                <a:spcPct val="90000"/>
              </a:lnSpc>
              <a:spcBef>
                <a:spcPts val="1000"/>
              </a:spcBef>
              <a:spcAft>
                <a:spcPts val="0"/>
              </a:spcAft>
              <a:buClr>
                <a:srgbClr val="8B8B8B"/>
              </a:buClr>
              <a:buSzPts val="2800"/>
              <a:buNone/>
              <a:defRPr>
                <a:solidFill>
                  <a:srgbClr val="8B8B8B"/>
                </a:solidFill>
              </a:defRPr>
            </a:lvl5pPr>
            <a:lvl6pPr lvl="5" algn="ctr">
              <a:lnSpc>
                <a:spcPct val="90000"/>
              </a:lnSpc>
              <a:spcBef>
                <a:spcPts val="1000"/>
              </a:spcBef>
              <a:spcAft>
                <a:spcPts val="0"/>
              </a:spcAft>
              <a:buClr>
                <a:srgbClr val="8B8B8B"/>
              </a:buClr>
              <a:buSzPts val="3600"/>
              <a:buNone/>
              <a:defRPr>
                <a:solidFill>
                  <a:srgbClr val="8B8B8B"/>
                </a:solidFill>
              </a:defRPr>
            </a:lvl6pPr>
            <a:lvl7pPr lvl="6" algn="ctr">
              <a:lnSpc>
                <a:spcPct val="90000"/>
              </a:lnSpc>
              <a:spcBef>
                <a:spcPts val="1000"/>
              </a:spcBef>
              <a:spcAft>
                <a:spcPts val="0"/>
              </a:spcAft>
              <a:buClr>
                <a:srgbClr val="8B8B8B"/>
              </a:buClr>
              <a:buSzPts val="3600"/>
              <a:buNone/>
              <a:defRPr>
                <a:solidFill>
                  <a:srgbClr val="8B8B8B"/>
                </a:solidFill>
              </a:defRPr>
            </a:lvl7pPr>
            <a:lvl8pPr lvl="7" algn="ctr">
              <a:lnSpc>
                <a:spcPct val="90000"/>
              </a:lnSpc>
              <a:spcBef>
                <a:spcPts val="1000"/>
              </a:spcBef>
              <a:spcAft>
                <a:spcPts val="0"/>
              </a:spcAft>
              <a:buClr>
                <a:srgbClr val="8B8B8B"/>
              </a:buClr>
              <a:buSzPts val="3600"/>
              <a:buNone/>
              <a:defRPr>
                <a:solidFill>
                  <a:srgbClr val="8B8B8B"/>
                </a:solidFill>
              </a:defRPr>
            </a:lvl8pPr>
            <a:lvl9pPr lvl="8" algn="ctr">
              <a:lnSpc>
                <a:spcPct val="90000"/>
              </a:lnSpc>
              <a:spcBef>
                <a:spcPts val="1000"/>
              </a:spcBef>
              <a:spcAft>
                <a:spcPts val="0"/>
              </a:spcAft>
              <a:buClr>
                <a:srgbClr val="8B8B8B"/>
              </a:buClr>
              <a:buSzPts val="3600"/>
              <a:buNone/>
              <a:defRPr>
                <a:solidFill>
                  <a:srgbClr val="8B8B8B"/>
                </a:solidFill>
              </a:defRPr>
            </a:lvl9pPr>
          </a:lstStyle>
          <a:p>
            <a:endParaRPr/>
          </a:p>
        </p:txBody>
      </p:sp>
      <p:sp>
        <p:nvSpPr>
          <p:cNvPr id="27" name="Google Shape;27;p56"/>
          <p:cNvSpPr txBox="1"/>
          <p:nvPr/>
        </p:nvSpPr>
        <p:spPr>
          <a:xfrm>
            <a:off x="15414139" y="8897257"/>
            <a:ext cx="65" cy="4924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3B3C3B"/>
              </a:solidFill>
              <a:latin typeface="Arial"/>
              <a:ea typeface="Arial"/>
              <a:cs typeface="Arial"/>
              <a:sym typeface="Arial"/>
            </a:endParaRPr>
          </a:p>
        </p:txBody>
      </p:sp>
      <p:sp>
        <p:nvSpPr>
          <p:cNvPr id="28" name="Google Shape;28;p56"/>
          <p:cNvSpPr txBox="1">
            <a:spLocks noGrp="1"/>
          </p:cNvSpPr>
          <p:nvPr>
            <p:ph type="title"/>
          </p:nvPr>
        </p:nvSpPr>
        <p:spPr>
          <a:xfrm>
            <a:off x="1282701" y="4301963"/>
            <a:ext cx="10412859"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Poppins Medium"/>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6"/>
          <p:cNvSpPr txBox="1">
            <a:spLocks noGrp="1"/>
          </p:cNvSpPr>
          <p:nvPr>
            <p:ph type="body" idx="2"/>
          </p:nvPr>
        </p:nvSpPr>
        <p:spPr>
          <a:xfrm>
            <a:off x="12299950" y="6600767"/>
            <a:ext cx="10799700" cy="5837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chemeClr val="dk2"/>
              </a:buClr>
              <a:buSzPts val="2800"/>
              <a:buFont typeface="Helvetica Neue"/>
              <a:buNone/>
              <a:defRPr sz="2800">
                <a:solidFill>
                  <a:schemeClr val="dk2"/>
                </a:solidFill>
                <a:latin typeface="Helvetica Neue"/>
                <a:ea typeface="Helvetica Neue"/>
                <a:cs typeface="Helvetica Neue"/>
                <a:sym typeface="Helvetica Neue"/>
              </a:defRPr>
            </a:lvl1pPr>
            <a:lvl2pPr marL="914400" lvl="1" indent="-228600" algn="l">
              <a:lnSpc>
                <a:spcPct val="90000"/>
              </a:lnSpc>
              <a:spcBef>
                <a:spcPts val="1000"/>
              </a:spcBef>
              <a:spcAft>
                <a:spcPts val="0"/>
              </a:spcAft>
              <a:buClr>
                <a:schemeClr val="lt1"/>
              </a:buClr>
              <a:buSzPts val="4000"/>
              <a:buFont typeface="Helvetica Neue"/>
              <a:buNone/>
              <a:defRPr>
                <a:latin typeface="Helvetica Neue"/>
                <a:ea typeface="Helvetica Neue"/>
                <a:cs typeface="Helvetica Neue"/>
                <a:sym typeface="Helvetica Neue"/>
              </a:defRPr>
            </a:lvl2pPr>
            <a:lvl3pPr marL="1371600" lvl="2" indent="-228600" algn="l">
              <a:lnSpc>
                <a:spcPct val="90000"/>
              </a:lnSpc>
              <a:spcBef>
                <a:spcPts val="1000"/>
              </a:spcBef>
              <a:spcAft>
                <a:spcPts val="0"/>
              </a:spcAft>
              <a:buClr>
                <a:schemeClr val="lt1"/>
              </a:buClr>
              <a:buSzPts val="3200"/>
              <a:buFont typeface="Helvetica Neue"/>
              <a:buNone/>
              <a:defRPr>
                <a:latin typeface="Helvetica Neue"/>
                <a:ea typeface="Helvetica Neue"/>
                <a:cs typeface="Helvetica Neue"/>
                <a:sym typeface="Helvetica Neue"/>
              </a:defRPr>
            </a:lvl3pPr>
            <a:lvl4pPr marL="1828800" lvl="3" indent="-228600" algn="l">
              <a:lnSpc>
                <a:spcPct val="90000"/>
              </a:lnSpc>
              <a:spcBef>
                <a:spcPts val="1000"/>
              </a:spcBef>
              <a:spcAft>
                <a:spcPts val="0"/>
              </a:spcAft>
              <a:buClr>
                <a:schemeClr val="lt1"/>
              </a:buClr>
              <a:buSzPts val="2800"/>
              <a:buFont typeface="Helvetica Neue"/>
              <a:buNone/>
              <a:defRPr>
                <a:latin typeface="Helvetica Neue"/>
                <a:ea typeface="Helvetica Neue"/>
                <a:cs typeface="Helvetica Neue"/>
                <a:sym typeface="Helvetica Neue"/>
              </a:defRPr>
            </a:lvl4pPr>
            <a:lvl5pPr marL="2286000" lvl="4" indent="-228600" algn="l">
              <a:lnSpc>
                <a:spcPct val="90000"/>
              </a:lnSpc>
              <a:spcBef>
                <a:spcPts val="1000"/>
              </a:spcBef>
              <a:spcAft>
                <a:spcPts val="0"/>
              </a:spcAft>
              <a:buClr>
                <a:schemeClr val="lt1"/>
              </a:buClr>
              <a:buSzPts val="2800"/>
              <a:buFont typeface="Helvetica Neue"/>
              <a:buNone/>
              <a:defRPr>
                <a:latin typeface="Helvetica Neue"/>
                <a:ea typeface="Helvetica Neue"/>
                <a:cs typeface="Helvetica Neue"/>
                <a:sym typeface="Helvetica Neue"/>
              </a:defRPr>
            </a:lvl5pPr>
            <a:lvl6pPr marL="2743200" lvl="5"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6pPr>
            <a:lvl7pPr marL="3200400" lvl="6"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7pPr>
            <a:lvl8pPr marL="3657600" lvl="7"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8pPr>
            <a:lvl9pPr marL="4114800" lvl="8"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9pPr>
          </a:lstStyle>
          <a:p>
            <a:endParaRPr/>
          </a:p>
        </p:txBody>
      </p:sp>
      <p:sp>
        <p:nvSpPr>
          <p:cNvPr id="30" name="Google Shape;30;p56"/>
          <p:cNvSpPr txBox="1">
            <a:spLocks noGrp="1"/>
          </p:cNvSpPr>
          <p:nvPr>
            <p:ph type="body" idx="3"/>
          </p:nvPr>
        </p:nvSpPr>
        <p:spPr>
          <a:xfrm>
            <a:off x="1279326" y="6604044"/>
            <a:ext cx="10422396" cy="58372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2"/>
              </a:buClr>
              <a:buSzPts val="2800"/>
              <a:buFont typeface="Helvetica Neue"/>
              <a:buNone/>
              <a:defRPr sz="2800">
                <a:solidFill>
                  <a:schemeClr val="dk2"/>
                </a:solidFill>
                <a:latin typeface="Helvetica Neue"/>
                <a:ea typeface="Helvetica Neue"/>
                <a:cs typeface="Helvetica Neue"/>
                <a:sym typeface="Helvetica Neue"/>
              </a:defRPr>
            </a:lvl1pPr>
            <a:lvl2pPr marL="914400" lvl="1" indent="-228600" algn="l">
              <a:lnSpc>
                <a:spcPct val="90000"/>
              </a:lnSpc>
              <a:spcBef>
                <a:spcPts val="1000"/>
              </a:spcBef>
              <a:spcAft>
                <a:spcPts val="0"/>
              </a:spcAft>
              <a:buClr>
                <a:schemeClr val="lt1"/>
              </a:buClr>
              <a:buSzPts val="4000"/>
              <a:buFont typeface="Helvetica Neue"/>
              <a:buNone/>
              <a:defRPr>
                <a:latin typeface="Helvetica Neue"/>
                <a:ea typeface="Helvetica Neue"/>
                <a:cs typeface="Helvetica Neue"/>
                <a:sym typeface="Helvetica Neue"/>
              </a:defRPr>
            </a:lvl2pPr>
            <a:lvl3pPr marL="1371600" lvl="2" indent="-228600" algn="l">
              <a:lnSpc>
                <a:spcPct val="90000"/>
              </a:lnSpc>
              <a:spcBef>
                <a:spcPts val="1000"/>
              </a:spcBef>
              <a:spcAft>
                <a:spcPts val="0"/>
              </a:spcAft>
              <a:buClr>
                <a:schemeClr val="lt1"/>
              </a:buClr>
              <a:buSzPts val="3200"/>
              <a:buFont typeface="Helvetica Neue"/>
              <a:buNone/>
              <a:defRPr>
                <a:latin typeface="Helvetica Neue"/>
                <a:ea typeface="Helvetica Neue"/>
                <a:cs typeface="Helvetica Neue"/>
                <a:sym typeface="Helvetica Neue"/>
              </a:defRPr>
            </a:lvl3pPr>
            <a:lvl4pPr marL="1828800" lvl="3" indent="-228600" algn="l">
              <a:lnSpc>
                <a:spcPct val="90000"/>
              </a:lnSpc>
              <a:spcBef>
                <a:spcPts val="1000"/>
              </a:spcBef>
              <a:spcAft>
                <a:spcPts val="0"/>
              </a:spcAft>
              <a:buClr>
                <a:schemeClr val="lt1"/>
              </a:buClr>
              <a:buSzPts val="2800"/>
              <a:buFont typeface="Helvetica Neue"/>
              <a:buNone/>
              <a:defRPr>
                <a:latin typeface="Helvetica Neue"/>
                <a:ea typeface="Helvetica Neue"/>
                <a:cs typeface="Helvetica Neue"/>
                <a:sym typeface="Helvetica Neue"/>
              </a:defRPr>
            </a:lvl4pPr>
            <a:lvl5pPr marL="2286000" lvl="4" indent="-228600" algn="l">
              <a:lnSpc>
                <a:spcPct val="90000"/>
              </a:lnSpc>
              <a:spcBef>
                <a:spcPts val="1000"/>
              </a:spcBef>
              <a:spcAft>
                <a:spcPts val="0"/>
              </a:spcAft>
              <a:buClr>
                <a:schemeClr val="lt1"/>
              </a:buClr>
              <a:buSzPts val="2800"/>
              <a:buFont typeface="Helvetica Neue"/>
              <a:buNone/>
              <a:defRPr>
                <a:latin typeface="Helvetica Neue"/>
                <a:ea typeface="Helvetica Neue"/>
                <a:cs typeface="Helvetica Neue"/>
                <a:sym typeface="Helvetica Neue"/>
              </a:defRPr>
            </a:lvl5pPr>
            <a:lvl6pPr marL="2743200" lvl="5"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6pPr>
            <a:lvl7pPr marL="3200400" lvl="6"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7pPr>
            <a:lvl8pPr marL="3657600" lvl="7"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8pPr>
            <a:lvl9pPr marL="4114800" lvl="8"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9pPr>
          </a:lstStyle>
          <a:p>
            <a:endParaRPr/>
          </a:p>
        </p:txBody>
      </p:sp>
      <p:sp>
        <p:nvSpPr>
          <p:cNvPr id="31" name="Google Shape;31;p56"/>
          <p:cNvSpPr txBox="1">
            <a:spLocks noGrp="1"/>
          </p:cNvSpPr>
          <p:nvPr>
            <p:ph type="body" idx="4"/>
          </p:nvPr>
        </p:nvSpPr>
        <p:spPr>
          <a:xfrm>
            <a:off x="1326864" y="1391214"/>
            <a:ext cx="21748200" cy="12957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2000"/>
              </a:spcBef>
              <a:spcAft>
                <a:spcPts val="0"/>
              </a:spcAft>
              <a:buClr>
                <a:schemeClr val="dk1"/>
              </a:buClr>
              <a:buSzPts val="6600"/>
              <a:buFont typeface="Helvetica Neue"/>
              <a:buNone/>
              <a:defRPr sz="6600" b="0" i="0">
                <a:solidFill>
                  <a:schemeClr val="dk1"/>
                </a:solidFill>
                <a:latin typeface="Poppins Medium"/>
                <a:ea typeface="Poppins Medium"/>
                <a:cs typeface="Poppins Medium"/>
                <a:sym typeface="Poppins Medium"/>
              </a:defRPr>
            </a:lvl1pPr>
            <a:lvl2pPr marL="914400" lvl="1" indent="-228600" algn="l">
              <a:lnSpc>
                <a:spcPct val="90000"/>
              </a:lnSpc>
              <a:spcBef>
                <a:spcPts val="1000"/>
              </a:spcBef>
              <a:spcAft>
                <a:spcPts val="0"/>
              </a:spcAft>
              <a:buClr>
                <a:schemeClr val="lt1"/>
              </a:buClr>
              <a:buSzPts val="4000"/>
              <a:buFont typeface="Helvetica Neue"/>
              <a:buNone/>
              <a:defRPr>
                <a:latin typeface="Helvetica Neue"/>
                <a:ea typeface="Helvetica Neue"/>
                <a:cs typeface="Helvetica Neue"/>
                <a:sym typeface="Helvetica Neue"/>
              </a:defRPr>
            </a:lvl2pPr>
            <a:lvl3pPr marL="1371600" lvl="2" indent="-228600" algn="l">
              <a:lnSpc>
                <a:spcPct val="90000"/>
              </a:lnSpc>
              <a:spcBef>
                <a:spcPts val="1000"/>
              </a:spcBef>
              <a:spcAft>
                <a:spcPts val="0"/>
              </a:spcAft>
              <a:buClr>
                <a:schemeClr val="lt1"/>
              </a:buClr>
              <a:buSzPts val="3200"/>
              <a:buFont typeface="Helvetica Neue"/>
              <a:buNone/>
              <a:defRPr>
                <a:latin typeface="Helvetica Neue"/>
                <a:ea typeface="Helvetica Neue"/>
                <a:cs typeface="Helvetica Neue"/>
                <a:sym typeface="Helvetica Neue"/>
              </a:defRPr>
            </a:lvl3pPr>
            <a:lvl4pPr marL="1828800" lvl="3" indent="-228600" algn="l">
              <a:lnSpc>
                <a:spcPct val="90000"/>
              </a:lnSpc>
              <a:spcBef>
                <a:spcPts val="1000"/>
              </a:spcBef>
              <a:spcAft>
                <a:spcPts val="0"/>
              </a:spcAft>
              <a:buClr>
                <a:schemeClr val="lt1"/>
              </a:buClr>
              <a:buSzPts val="2800"/>
              <a:buFont typeface="Helvetica Neue"/>
              <a:buNone/>
              <a:defRPr>
                <a:latin typeface="Helvetica Neue"/>
                <a:ea typeface="Helvetica Neue"/>
                <a:cs typeface="Helvetica Neue"/>
                <a:sym typeface="Helvetica Neue"/>
              </a:defRPr>
            </a:lvl4pPr>
            <a:lvl5pPr marL="2286000" lvl="4" indent="-228600" algn="l">
              <a:lnSpc>
                <a:spcPct val="90000"/>
              </a:lnSpc>
              <a:spcBef>
                <a:spcPts val="1000"/>
              </a:spcBef>
              <a:spcAft>
                <a:spcPts val="0"/>
              </a:spcAft>
              <a:buClr>
                <a:schemeClr val="lt1"/>
              </a:buClr>
              <a:buSzPts val="2800"/>
              <a:buFont typeface="Helvetica Neue"/>
              <a:buNone/>
              <a:defRPr>
                <a:latin typeface="Helvetica Neue"/>
                <a:ea typeface="Helvetica Neue"/>
                <a:cs typeface="Helvetica Neue"/>
                <a:sym typeface="Helvetica Neue"/>
              </a:defRPr>
            </a:lvl5pPr>
            <a:lvl6pPr marL="2743200" lvl="5"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6pPr>
            <a:lvl7pPr marL="3200400" lvl="6"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7pPr>
            <a:lvl8pPr marL="3657600" lvl="7"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8pPr>
            <a:lvl9pPr marL="4114800" lvl="8" indent="-342900" algn="l">
              <a:lnSpc>
                <a:spcPct val="90000"/>
              </a:lnSpc>
              <a:spcBef>
                <a:spcPts val="1000"/>
              </a:spcBef>
              <a:spcAft>
                <a:spcPts val="0"/>
              </a:spcAft>
              <a:buClr>
                <a:schemeClr val="dk1"/>
              </a:buClr>
              <a:buSzPts val="1800"/>
              <a:buFont typeface="Helvetica Neue"/>
              <a:buChar char="•"/>
              <a:defRPr>
                <a:latin typeface="Helvetica Neue"/>
                <a:ea typeface="Helvetica Neue"/>
                <a:cs typeface="Helvetica Neue"/>
                <a:sym typeface="Helvetica Neue"/>
              </a:defRPr>
            </a:lvl9pPr>
          </a:lstStyle>
          <a:p>
            <a:endParaRPr/>
          </a:p>
        </p:txBody>
      </p:sp>
      <p:cxnSp>
        <p:nvCxnSpPr>
          <p:cNvPr id="32" name="Google Shape;32;p56"/>
          <p:cNvCxnSpPr/>
          <p:nvPr/>
        </p:nvCxnSpPr>
        <p:spPr>
          <a:xfrm>
            <a:off x="1282700" y="2782210"/>
            <a:ext cx="21817012" cy="0"/>
          </a:xfrm>
          <a:prstGeom prst="straightConnector1">
            <a:avLst/>
          </a:prstGeom>
          <a:noFill/>
          <a:ln w="19050" cap="flat" cmpd="sng">
            <a:solidFill>
              <a:schemeClr val="accent2"/>
            </a:solidFill>
            <a:prstDash val="solid"/>
            <a:miter lim="400000"/>
            <a:headEnd type="none" w="sm" len="sm"/>
            <a:tailEnd type="none" w="sm" len="sm"/>
          </a:ln>
        </p:spPr>
      </p:cxnSp>
      <p:sp>
        <p:nvSpPr>
          <p:cNvPr id="33" name="Google Shape;33;p56"/>
          <p:cNvSpPr txBox="1">
            <a:spLocks noGrp="1"/>
          </p:cNvSpPr>
          <p:nvPr>
            <p:ph type="ftr" idx="11"/>
          </p:nvPr>
        </p:nvSpPr>
        <p:spPr>
          <a:xfrm>
            <a:off x="1192996" y="12863666"/>
            <a:ext cx="4715436" cy="47009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chemeClr val="dk2"/>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4" name="Google Shape;34;p56"/>
          <p:cNvPicPr preferRelativeResize="0"/>
          <p:nvPr/>
        </p:nvPicPr>
        <p:blipFill rotWithShape="1">
          <a:blip r:embed="rId2">
            <a:alphaModFix/>
          </a:blip>
          <a:srcRect/>
          <a:stretch/>
        </p:blipFill>
        <p:spPr>
          <a:xfrm>
            <a:off x="21463141" y="12894108"/>
            <a:ext cx="1726277" cy="4396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5"/>
        <p:cNvGrpSpPr/>
        <p:nvPr/>
      </p:nvGrpSpPr>
      <p:grpSpPr>
        <a:xfrm>
          <a:off x="0" y="0"/>
          <a:ext cx="0" cy="0"/>
          <a:chOff x="0" y="0"/>
          <a:chExt cx="0" cy="0"/>
        </a:xfrm>
      </p:grpSpPr>
      <p:sp>
        <p:nvSpPr>
          <p:cNvPr id="36" name="Google Shape;36;p52"/>
          <p:cNvSpPr txBox="1">
            <a:spLocks noGrp="1"/>
          </p:cNvSpPr>
          <p:nvPr>
            <p:ph type="subTitle" idx="1"/>
          </p:nvPr>
        </p:nvSpPr>
        <p:spPr>
          <a:xfrm>
            <a:off x="1205541" y="6458593"/>
            <a:ext cx="21817012" cy="1219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2000"/>
              </a:spcBef>
              <a:spcAft>
                <a:spcPts val="0"/>
              </a:spcAft>
              <a:buClr>
                <a:srgbClr val="FAFAFA"/>
              </a:buClr>
              <a:buSzPts val="3600"/>
              <a:buFont typeface="Helvetica Neue"/>
              <a:buNone/>
              <a:defRPr sz="3600">
                <a:solidFill>
                  <a:srgbClr val="FAFAFA"/>
                </a:solidFill>
                <a:latin typeface="Helvetica Neue"/>
                <a:ea typeface="Helvetica Neue"/>
                <a:cs typeface="Helvetica Neue"/>
                <a:sym typeface="Helvetica Neue"/>
              </a:defRPr>
            </a:lvl1pPr>
            <a:lvl2pPr lvl="1" algn="ctr">
              <a:lnSpc>
                <a:spcPct val="90000"/>
              </a:lnSpc>
              <a:spcBef>
                <a:spcPts val="1000"/>
              </a:spcBef>
              <a:spcAft>
                <a:spcPts val="0"/>
              </a:spcAft>
              <a:buClr>
                <a:srgbClr val="8B8B8B"/>
              </a:buClr>
              <a:buSzPts val="4000"/>
              <a:buNone/>
              <a:defRPr>
                <a:solidFill>
                  <a:srgbClr val="8B8B8B"/>
                </a:solidFill>
              </a:defRPr>
            </a:lvl2pPr>
            <a:lvl3pPr lvl="2" algn="ctr">
              <a:lnSpc>
                <a:spcPct val="90000"/>
              </a:lnSpc>
              <a:spcBef>
                <a:spcPts val="1000"/>
              </a:spcBef>
              <a:spcAft>
                <a:spcPts val="0"/>
              </a:spcAft>
              <a:buClr>
                <a:srgbClr val="8B8B8B"/>
              </a:buClr>
              <a:buSzPts val="3200"/>
              <a:buNone/>
              <a:defRPr>
                <a:solidFill>
                  <a:srgbClr val="8B8B8B"/>
                </a:solidFill>
              </a:defRPr>
            </a:lvl3pPr>
            <a:lvl4pPr lvl="3" algn="ctr">
              <a:lnSpc>
                <a:spcPct val="90000"/>
              </a:lnSpc>
              <a:spcBef>
                <a:spcPts val="1000"/>
              </a:spcBef>
              <a:spcAft>
                <a:spcPts val="0"/>
              </a:spcAft>
              <a:buClr>
                <a:srgbClr val="8B8B8B"/>
              </a:buClr>
              <a:buSzPts val="2800"/>
              <a:buNone/>
              <a:defRPr>
                <a:solidFill>
                  <a:srgbClr val="8B8B8B"/>
                </a:solidFill>
              </a:defRPr>
            </a:lvl4pPr>
            <a:lvl5pPr lvl="4" algn="ctr">
              <a:lnSpc>
                <a:spcPct val="90000"/>
              </a:lnSpc>
              <a:spcBef>
                <a:spcPts val="1000"/>
              </a:spcBef>
              <a:spcAft>
                <a:spcPts val="0"/>
              </a:spcAft>
              <a:buClr>
                <a:srgbClr val="8B8B8B"/>
              </a:buClr>
              <a:buSzPts val="2800"/>
              <a:buNone/>
              <a:defRPr>
                <a:solidFill>
                  <a:srgbClr val="8B8B8B"/>
                </a:solidFill>
              </a:defRPr>
            </a:lvl5pPr>
            <a:lvl6pPr lvl="5" algn="ctr">
              <a:lnSpc>
                <a:spcPct val="90000"/>
              </a:lnSpc>
              <a:spcBef>
                <a:spcPts val="1000"/>
              </a:spcBef>
              <a:spcAft>
                <a:spcPts val="0"/>
              </a:spcAft>
              <a:buClr>
                <a:srgbClr val="8B8B8B"/>
              </a:buClr>
              <a:buSzPts val="3600"/>
              <a:buNone/>
              <a:defRPr>
                <a:solidFill>
                  <a:srgbClr val="8B8B8B"/>
                </a:solidFill>
              </a:defRPr>
            </a:lvl6pPr>
            <a:lvl7pPr lvl="6" algn="ctr">
              <a:lnSpc>
                <a:spcPct val="90000"/>
              </a:lnSpc>
              <a:spcBef>
                <a:spcPts val="1000"/>
              </a:spcBef>
              <a:spcAft>
                <a:spcPts val="0"/>
              </a:spcAft>
              <a:buClr>
                <a:srgbClr val="8B8B8B"/>
              </a:buClr>
              <a:buSzPts val="3600"/>
              <a:buNone/>
              <a:defRPr>
                <a:solidFill>
                  <a:srgbClr val="8B8B8B"/>
                </a:solidFill>
              </a:defRPr>
            </a:lvl7pPr>
            <a:lvl8pPr lvl="7" algn="ctr">
              <a:lnSpc>
                <a:spcPct val="90000"/>
              </a:lnSpc>
              <a:spcBef>
                <a:spcPts val="1000"/>
              </a:spcBef>
              <a:spcAft>
                <a:spcPts val="0"/>
              </a:spcAft>
              <a:buClr>
                <a:srgbClr val="8B8B8B"/>
              </a:buClr>
              <a:buSzPts val="3600"/>
              <a:buNone/>
              <a:defRPr>
                <a:solidFill>
                  <a:srgbClr val="8B8B8B"/>
                </a:solidFill>
              </a:defRPr>
            </a:lvl8pPr>
            <a:lvl9pPr lvl="8" algn="ctr">
              <a:lnSpc>
                <a:spcPct val="90000"/>
              </a:lnSpc>
              <a:spcBef>
                <a:spcPts val="1000"/>
              </a:spcBef>
              <a:spcAft>
                <a:spcPts val="0"/>
              </a:spcAft>
              <a:buClr>
                <a:srgbClr val="8B8B8B"/>
              </a:buClr>
              <a:buSzPts val="3600"/>
              <a:buNone/>
              <a:defRPr>
                <a:solidFill>
                  <a:srgbClr val="8B8B8B"/>
                </a:solidFill>
              </a:defRPr>
            </a:lvl9pPr>
          </a:lstStyle>
          <a:p>
            <a:endParaRPr/>
          </a:p>
        </p:txBody>
      </p:sp>
      <p:sp>
        <p:nvSpPr>
          <p:cNvPr id="37" name="Google Shape;37;p52"/>
          <p:cNvSpPr txBox="1">
            <a:spLocks noGrp="1"/>
          </p:cNvSpPr>
          <p:nvPr>
            <p:ph type="title"/>
          </p:nvPr>
        </p:nvSpPr>
        <p:spPr>
          <a:xfrm>
            <a:off x="1205541" y="4917305"/>
            <a:ext cx="21817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8000"/>
              <a:buNone/>
              <a:defRPr sz="8000" i="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8" name="Google Shape;38;p52"/>
          <p:cNvCxnSpPr/>
          <p:nvPr/>
        </p:nvCxnSpPr>
        <p:spPr>
          <a:xfrm>
            <a:off x="1282700" y="6257400"/>
            <a:ext cx="21817012" cy="0"/>
          </a:xfrm>
          <a:prstGeom prst="straightConnector1">
            <a:avLst/>
          </a:prstGeom>
          <a:noFill/>
          <a:ln w="19050" cap="flat" cmpd="sng">
            <a:solidFill>
              <a:schemeClr val="accent2"/>
            </a:solidFill>
            <a:prstDash val="solid"/>
            <a:miter lim="400000"/>
            <a:headEnd type="none" w="sm" len="sm"/>
            <a:tailEnd type="none" w="sm" len="sm"/>
          </a:ln>
        </p:spPr>
      </p:cxnSp>
      <p:sp>
        <p:nvSpPr>
          <p:cNvPr id="39" name="Google Shape;39;p52"/>
          <p:cNvSpPr txBox="1"/>
          <p:nvPr/>
        </p:nvSpPr>
        <p:spPr>
          <a:xfrm>
            <a:off x="25624970" y="8567057"/>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80000"/>
              </a:lnSpc>
              <a:spcBef>
                <a:spcPts val="0"/>
              </a:spcBef>
              <a:spcAft>
                <a:spcPts val="0"/>
              </a:spcAft>
              <a:buClr>
                <a:srgbClr val="000000"/>
              </a:buClr>
              <a:buSzPct val="100000"/>
              <a:buFont typeface="Arial"/>
              <a:buNone/>
            </a:pPr>
            <a:endParaRPr sz="700" b="0" i="0" u="none" strike="noStrike" cap="none">
              <a:solidFill>
                <a:schemeClr val="dk1"/>
              </a:solidFill>
              <a:latin typeface="Play"/>
              <a:ea typeface="Play"/>
              <a:cs typeface="Play"/>
              <a:sym typeface="Play"/>
            </a:endParaRPr>
          </a:p>
        </p:txBody>
      </p:sp>
      <p:pic>
        <p:nvPicPr>
          <p:cNvPr id="40" name="Google Shape;40;p52"/>
          <p:cNvPicPr preferRelativeResize="0"/>
          <p:nvPr/>
        </p:nvPicPr>
        <p:blipFill rotWithShape="1">
          <a:blip r:embed="rId2">
            <a:alphaModFix/>
          </a:blip>
          <a:srcRect/>
          <a:stretch/>
        </p:blipFill>
        <p:spPr>
          <a:xfrm>
            <a:off x="1205540" y="3315912"/>
            <a:ext cx="3760112" cy="957632"/>
          </a:xfrm>
          <a:prstGeom prst="rect">
            <a:avLst/>
          </a:prstGeom>
          <a:noFill/>
          <a:ln>
            <a:noFill/>
          </a:ln>
        </p:spPr>
      </p:pic>
      <p:sp>
        <p:nvSpPr>
          <p:cNvPr id="41" name="Google Shape;41;p52"/>
          <p:cNvSpPr txBox="1">
            <a:spLocks noGrp="1"/>
          </p:cNvSpPr>
          <p:nvPr>
            <p:ph type="ftr" idx="11"/>
          </p:nvPr>
        </p:nvSpPr>
        <p:spPr>
          <a:xfrm>
            <a:off x="1192995" y="12918831"/>
            <a:ext cx="4574759" cy="414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Section Slide Half Picture">
  <p:cSld name="Sub-Section Slide Half Picture">
    <p:spTree>
      <p:nvGrpSpPr>
        <p:cNvPr id="1" name="Shape 42"/>
        <p:cNvGrpSpPr/>
        <p:nvPr/>
      </p:nvGrpSpPr>
      <p:grpSpPr>
        <a:xfrm>
          <a:off x="0" y="0"/>
          <a:ext cx="0" cy="0"/>
          <a:chOff x="0" y="0"/>
          <a:chExt cx="0" cy="0"/>
        </a:xfrm>
      </p:grpSpPr>
      <p:sp>
        <p:nvSpPr>
          <p:cNvPr id="43" name="Google Shape;43;p81"/>
          <p:cNvSpPr>
            <a:spLocks noGrp="1"/>
          </p:cNvSpPr>
          <p:nvPr>
            <p:ph type="pic" idx="2"/>
          </p:nvPr>
        </p:nvSpPr>
        <p:spPr>
          <a:xfrm>
            <a:off x="-1" y="0"/>
            <a:ext cx="24382413" cy="5670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2000"/>
              </a:spcBef>
              <a:spcAft>
                <a:spcPts val="0"/>
              </a:spcAft>
              <a:buClr>
                <a:schemeClr val="lt1"/>
              </a:buClr>
              <a:buSzPts val="4800"/>
              <a:buFont typeface="Arial"/>
              <a:buNone/>
              <a:defRPr sz="4800" b="0" i="0" u="none" strike="noStrike" cap="none">
                <a:solidFill>
                  <a:schemeClr val="lt1"/>
                </a:solidFill>
                <a:latin typeface="Poppins Medium"/>
                <a:ea typeface="Poppins Medium"/>
                <a:cs typeface="Poppins Medium"/>
                <a:sym typeface="Poppins Medium"/>
              </a:defRPr>
            </a:lvl1pPr>
            <a:lvl2pPr marR="0" lvl="1" algn="l" rtl="0">
              <a:lnSpc>
                <a:spcPct val="90000"/>
              </a:lnSpc>
              <a:spcBef>
                <a:spcPts val="1000"/>
              </a:spcBef>
              <a:spcAft>
                <a:spcPts val="0"/>
              </a:spcAft>
              <a:buClr>
                <a:schemeClr val="lt1"/>
              </a:buClr>
              <a:buSzPts val="4000"/>
              <a:buFont typeface="Arial"/>
              <a:buChar char="•"/>
              <a:defRPr sz="4000" b="0" i="0" u="none" strike="noStrike" cap="none">
                <a:solidFill>
                  <a:schemeClr val="lt1"/>
                </a:solidFill>
                <a:latin typeface="Play"/>
                <a:ea typeface="Play"/>
                <a:cs typeface="Play"/>
                <a:sym typeface="Play"/>
              </a:defRPr>
            </a:lvl2pPr>
            <a:lvl3pPr marR="0" lvl="2" algn="l" rtl="0">
              <a:lnSpc>
                <a:spcPct val="90000"/>
              </a:lnSpc>
              <a:spcBef>
                <a:spcPts val="1000"/>
              </a:spcBef>
              <a:spcAft>
                <a:spcPts val="0"/>
              </a:spcAft>
              <a:buClr>
                <a:schemeClr val="lt1"/>
              </a:buClr>
              <a:buSzPts val="3200"/>
              <a:buFont typeface="Arial"/>
              <a:buChar char="•"/>
              <a:defRPr sz="3200" b="0" i="0" u="none" strike="noStrike" cap="none">
                <a:solidFill>
                  <a:schemeClr val="lt1"/>
                </a:solidFill>
                <a:latin typeface="Play"/>
                <a:ea typeface="Play"/>
                <a:cs typeface="Play"/>
                <a:sym typeface="Play"/>
              </a:defRPr>
            </a:lvl3pPr>
            <a:lvl4pPr marR="0" lvl="3"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Play"/>
                <a:ea typeface="Play"/>
                <a:cs typeface="Play"/>
                <a:sym typeface="Play"/>
              </a:defRPr>
            </a:lvl4pPr>
            <a:lvl5pPr marR="0" lvl="4"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Play"/>
                <a:ea typeface="Play"/>
                <a:cs typeface="Play"/>
                <a:sym typeface="Play"/>
              </a:defRPr>
            </a:lvl5pPr>
            <a:lvl6pPr marR="0" lvl="5"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Play"/>
                <a:ea typeface="Play"/>
                <a:cs typeface="Play"/>
                <a:sym typeface="Play"/>
              </a:defRPr>
            </a:lvl6pPr>
            <a:lvl7pPr marR="0" lvl="6"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Play"/>
                <a:ea typeface="Play"/>
                <a:cs typeface="Play"/>
                <a:sym typeface="Play"/>
              </a:defRPr>
            </a:lvl7pPr>
            <a:lvl8pPr marR="0" lvl="7"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Play"/>
                <a:ea typeface="Play"/>
                <a:cs typeface="Play"/>
                <a:sym typeface="Play"/>
              </a:defRPr>
            </a:lvl8pPr>
            <a:lvl9pPr marR="0" lvl="8"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Play"/>
                <a:ea typeface="Play"/>
                <a:cs typeface="Play"/>
                <a:sym typeface="Play"/>
              </a:defRPr>
            </a:lvl9pPr>
          </a:lstStyle>
          <a:p>
            <a:endParaRPr/>
          </a:p>
        </p:txBody>
      </p:sp>
      <p:sp>
        <p:nvSpPr>
          <p:cNvPr id="44" name="Google Shape;44;p81"/>
          <p:cNvSpPr txBox="1">
            <a:spLocks noGrp="1"/>
          </p:cNvSpPr>
          <p:nvPr>
            <p:ph type="title"/>
          </p:nvPr>
        </p:nvSpPr>
        <p:spPr>
          <a:xfrm>
            <a:off x="1192065" y="6226386"/>
            <a:ext cx="21877500" cy="13678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600"/>
              <a:buFont typeface="Poppins Medium"/>
              <a:buNone/>
              <a:defRPr sz="6600">
                <a:solidFill>
                  <a:schemeClr val="dk1"/>
                </a:solidFill>
                <a:latin typeface="Poppins Medium"/>
                <a:ea typeface="Poppins Medium"/>
                <a:cs typeface="Poppins Medium"/>
                <a:sym typeface="Poppi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1"/>
          <p:cNvSpPr txBox="1">
            <a:spLocks noGrp="1"/>
          </p:cNvSpPr>
          <p:nvPr>
            <p:ph type="subTitle" idx="1"/>
          </p:nvPr>
        </p:nvSpPr>
        <p:spPr>
          <a:xfrm>
            <a:off x="1180079" y="7852500"/>
            <a:ext cx="21919634" cy="1219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2000"/>
              </a:spcBef>
              <a:spcAft>
                <a:spcPts val="0"/>
              </a:spcAft>
              <a:buClr>
                <a:schemeClr val="lt1"/>
              </a:buClr>
              <a:buSzPts val="3200"/>
              <a:buFont typeface="Helvetica Neue"/>
              <a:buNone/>
              <a:defRPr sz="3200">
                <a:solidFill>
                  <a:schemeClr val="lt1"/>
                </a:solidFill>
                <a:latin typeface="Helvetica Neue"/>
                <a:ea typeface="Helvetica Neue"/>
                <a:cs typeface="Helvetica Neue"/>
                <a:sym typeface="Helvetica Neue"/>
              </a:defRPr>
            </a:lvl1pPr>
            <a:lvl2pPr lvl="1" algn="ctr">
              <a:lnSpc>
                <a:spcPct val="90000"/>
              </a:lnSpc>
              <a:spcBef>
                <a:spcPts val="1000"/>
              </a:spcBef>
              <a:spcAft>
                <a:spcPts val="0"/>
              </a:spcAft>
              <a:buClr>
                <a:srgbClr val="8B8B8B"/>
              </a:buClr>
              <a:buSzPts val="4000"/>
              <a:buNone/>
              <a:defRPr>
                <a:solidFill>
                  <a:srgbClr val="8B8B8B"/>
                </a:solidFill>
              </a:defRPr>
            </a:lvl2pPr>
            <a:lvl3pPr lvl="2" algn="ctr">
              <a:lnSpc>
                <a:spcPct val="90000"/>
              </a:lnSpc>
              <a:spcBef>
                <a:spcPts val="1000"/>
              </a:spcBef>
              <a:spcAft>
                <a:spcPts val="0"/>
              </a:spcAft>
              <a:buClr>
                <a:srgbClr val="8B8B8B"/>
              </a:buClr>
              <a:buSzPts val="3200"/>
              <a:buNone/>
              <a:defRPr>
                <a:solidFill>
                  <a:srgbClr val="8B8B8B"/>
                </a:solidFill>
              </a:defRPr>
            </a:lvl3pPr>
            <a:lvl4pPr lvl="3" algn="ctr">
              <a:lnSpc>
                <a:spcPct val="90000"/>
              </a:lnSpc>
              <a:spcBef>
                <a:spcPts val="1000"/>
              </a:spcBef>
              <a:spcAft>
                <a:spcPts val="0"/>
              </a:spcAft>
              <a:buClr>
                <a:srgbClr val="8B8B8B"/>
              </a:buClr>
              <a:buSzPts val="2800"/>
              <a:buNone/>
              <a:defRPr>
                <a:solidFill>
                  <a:srgbClr val="8B8B8B"/>
                </a:solidFill>
              </a:defRPr>
            </a:lvl4pPr>
            <a:lvl5pPr lvl="4" algn="ctr">
              <a:lnSpc>
                <a:spcPct val="90000"/>
              </a:lnSpc>
              <a:spcBef>
                <a:spcPts val="1000"/>
              </a:spcBef>
              <a:spcAft>
                <a:spcPts val="0"/>
              </a:spcAft>
              <a:buClr>
                <a:srgbClr val="8B8B8B"/>
              </a:buClr>
              <a:buSzPts val="2800"/>
              <a:buNone/>
              <a:defRPr>
                <a:solidFill>
                  <a:srgbClr val="8B8B8B"/>
                </a:solidFill>
              </a:defRPr>
            </a:lvl5pPr>
            <a:lvl6pPr lvl="5" algn="ctr">
              <a:lnSpc>
                <a:spcPct val="90000"/>
              </a:lnSpc>
              <a:spcBef>
                <a:spcPts val="1000"/>
              </a:spcBef>
              <a:spcAft>
                <a:spcPts val="0"/>
              </a:spcAft>
              <a:buClr>
                <a:srgbClr val="8B8B8B"/>
              </a:buClr>
              <a:buSzPts val="3600"/>
              <a:buNone/>
              <a:defRPr>
                <a:solidFill>
                  <a:srgbClr val="8B8B8B"/>
                </a:solidFill>
              </a:defRPr>
            </a:lvl6pPr>
            <a:lvl7pPr lvl="6" algn="ctr">
              <a:lnSpc>
                <a:spcPct val="90000"/>
              </a:lnSpc>
              <a:spcBef>
                <a:spcPts val="1000"/>
              </a:spcBef>
              <a:spcAft>
                <a:spcPts val="0"/>
              </a:spcAft>
              <a:buClr>
                <a:srgbClr val="8B8B8B"/>
              </a:buClr>
              <a:buSzPts val="3600"/>
              <a:buNone/>
              <a:defRPr>
                <a:solidFill>
                  <a:srgbClr val="8B8B8B"/>
                </a:solidFill>
              </a:defRPr>
            </a:lvl7pPr>
            <a:lvl8pPr lvl="7" algn="ctr">
              <a:lnSpc>
                <a:spcPct val="90000"/>
              </a:lnSpc>
              <a:spcBef>
                <a:spcPts val="1000"/>
              </a:spcBef>
              <a:spcAft>
                <a:spcPts val="0"/>
              </a:spcAft>
              <a:buClr>
                <a:srgbClr val="8B8B8B"/>
              </a:buClr>
              <a:buSzPts val="3600"/>
              <a:buNone/>
              <a:defRPr>
                <a:solidFill>
                  <a:srgbClr val="8B8B8B"/>
                </a:solidFill>
              </a:defRPr>
            </a:lvl8pPr>
            <a:lvl9pPr lvl="8" algn="ctr">
              <a:lnSpc>
                <a:spcPct val="90000"/>
              </a:lnSpc>
              <a:spcBef>
                <a:spcPts val="1000"/>
              </a:spcBef>
              <a:spcAft>
                <a:spcPts val="0"/>
              </a:spcAft>
              <a:buClr>
                <a:srgbClr val="8B8B8B"/>
              </a:buClr>
              <a:buSzPts val="3600"/>
              <a:buNone/>
              <a:defRPr>
                <a:solidFill>
                  <a:srgbClr val="8B8B8B"/>
                </a:solidFill>
              </a:defRPr>
            </a:lvl9pPr>
          </a:lstStyle>
          <a:p>
            <a:endParaRPr/>
          </a:p>
        </p:txBody>
      </p:sp>
      <p:cxnSp>
        <p:nvCxnSpPr>
          <p:cNvPr id="46" name="Google Shape;46;p81"/>
          <p:cNvCxnSpPr/>
          <p:nvPr/>
        </p:nvCxnSpPr>
        <p:spPr>
          <a:xfrm>
            <a:off x="1282700" y="7666456"/>
            <a:ext cx="21817012" cy="0"/>
          </a:xfrm>
          <a:prstGeom prst="straightConnector1">
            <a:avLst/>
          </a:prstGeom>
          <a:noFill/>
          <a:ln w="19050" cap="flat" cmpd="sng">
            <a:solidFill>
              <a:schemeClr val="accent2"/>
            </a:solidFill>
            <a:prstDash val="solid"/>
            <a:miter lim="400000"/>
            <a:headEnd type="none" w="sm" len="sm"/>
            <a:tailEnd type="none" w="sm" len="sm"/>
          </a:ln>
        </p:spPr>
      </p:cxnSp>
      <p:sp>
        <p:nvSpPr>
          <p:cNvPr id="47" name="Google Shape;47;p81"/>
          <p:cNvSpPr txBox="1">
            <a:spLocks noGrp="1"/>
          </p:cNvSpPr>
          <p:nvPr>
            <p:ph type="ftr" idx="11"/>
          </p:nvPr>
        </p:nvSpPr>
        <p:spPr>
          <a:xfrm>
            <a:off x="1192995" y="12968659"/>
            <a:ext cx="10998211"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chemeClr val="dk2"/>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1"/>
          <p:cNvSpPr txBox="1"/>
          <p:nvPr/>
        </p:nvSpPr>
        <p:spPr>
          <a:xfrm>
            <a:off x="19937497" y="13073450"/>
            <a:ext cx="1150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2"/>
                </a:solidFill>
                <a:latin typeface="Play"/>
                <a:ea typeface="Play"/>
                <a:cs typeface="Play"/>
                <a:sym typeface="Play"/>
              </a:rPr>
              <a:t>11/12/20</a:t>
            </a:r>
            <a:endParaRPr sz="1200" b="0" i="0" u="none" strike="noStrike" cap="none">
              <a:solidFill>
                <a:schemeClr val="lt2"/>
              </a:solidFill>
              <a:latin typeface="Play"/>
              <a:ea typeface="Play"/>
              <a:cs typeface="Play"/>
              <a:sym typeface="Play"/>
            </a:endParaRPr>
          </a:p>
        </p:txBody>
      </p:sp>
      <p:pic>
        <p:nvPicPr>
          <p:cNvPr id="49" name="Google Shape;49;p81"/>
          <p:cNvPicPr preferRelativeResize="0"/>
          <p:nvPr/>
        </p:nvPicPr>
        <p:blipFill rotWithShape="1">
          <a:blip r:embed="rId2">
            <a:alphaModFix/>
          </a:blip>
          <a:srcRect/>
          <a:stretch/>
        </p:blipFill>
        <p:spPr>
          <a:xfrm>
            <a:off x="21463141" y="12894108"/>
            <a:ext cx="1726277" cy="4396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mp Robotics " type="title">
  <p:cSld name="TITLE">
    <p:spTree>
      <p:nvGrpSpPr>
        <p:cNvPr id="1" name="Shape 50"/>
        <p:cNvGrpSpPr/>
        <p:nvPr/>
      </p:nvGrpSpPr>
      <p:grpSpPr>
        <a:xfrm>
          <a:off x="0" y="0"/>
          <a:ext cx="0" cy="0"/>
          <a:chOff x="0" y="0"/>
          <a:chExt cx="0" cy="0"/>
        </a:xfrm>
      </p:grpSpPr>
      <p:sp>
        <p:nvSpPr>
          <p:cNvPr id="51" name="Google Shape;51;p80"/>
          <p:cNvSpPr txBox="1">
            <a:spLocks noGrp="1"/>
          </p:cNvSpPr>
          <p:nvPr>
            <p:ph type="sldNum" idx="12"/>
          </p:nvPr>
        </p:nvSpPr>
        <p:spPr>
          <a:xfrm>
            <a:off x="22495091" y="12504312"/>
            <a:ext cx="1463105" cy="1049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22222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22222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22222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22222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22222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22222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22222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22222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22222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162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Content Slide">
  <p:cSld name="Blank Content Slide">
    <p:spTree>
      <p:nvGrpSpPr>
        <p:cNvPr id="1" name="Shape 52"/>
        <p:cNvGrpSpPr/>
        <p:nvPr/>
      </p:nvGrpSpPr>
      <p:grpSpPr>
        <a:xfrm>
          <a:off x="0" y="0"/>
          <a:ext cx="0" cy="0"/>
          <a:chOff x="0" y="0"/>
          <a:chExt cx="0" cy="0"/>
        </a:xfrm>
      </p:grpSpPr>
      <p:sp>
        <p:nvSpPr>
          <p:cNvPr id="53" name="Google Shape;53;p60"/>
          <p:cNvSpPr txBox="1">
            <a:spLocks noGrp="1"/>
          </p:cNvSpPr>
          <p:nvPr>
            <p:ph type="title"/>
          </p:nvPr>
        </p:nvSpPr>
        <p:spPr>
          <a:xfrm>
            <a:off x="1180079" y="1377667"/>
            <a:ext cx="21776442" cy="13678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600"/>
              <a:buFont typeface="Poppins Medium"/>
              <a:buNone/>
              <a:defRPr sz="6600">
                <a:solidFill>
                  <a:schemeClr val="dk1"/>
                </a:solidFill>
                <a:latin typeface="Poppins Medium"/>
                <a:ea typeface="Poppins Medium"/>
                <a:cs typeface="Poppins Medium"/>
                <a:sym typeface="Poppi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0"/>
          <p:cNvSpPr txBox="1">
            <a:spLocks noGrp="1"/>
          </p:cNvSpPr>
          <p:nvPr>
            <p:ph type="subTitle" idx="1"/>
          </p:nvPr>
        </p:nvSpPr>
        <p:spPr>
          <a:xfrm>
            <a:off x="1180079" y="3005994"/>
            <a:ext cx="21818380" cy="601425"/>
          </a:xfrm>
          <a:prstGeom prst="rect">
            <a:avLst/>
          </a:prstGeom>
          <a:noFill/>
          <a:ln>
            <a:noFill/>
          </a:ln>
        </p:spPr>
        <p:txBody>
          <a:bodyPr spcFirstLastPara="1" wrap="square" lIns="91425" tIns="45700" rIns="91425" bIns="45700" anchor="t" anchorCtr="0">
            <a:noAutofit/>
          </a:bodyPr>
          <a:lstStyle>
            <a:lvl1pPr lvl="0" algn="l">
              <a:lnSpc>
                <a:spcPct val="90000"/>
              </a:lnSpc>
              <a:spcBef>
                <a:spcPts val="2000"/>
              </a:spcBef>
              <a:spcAft>
                <a:spcPts val="0"/>
              </a:spcAft>
              <a:buClr>
                <a:schemeClr val="lt1"/>
              </a:buClr>
              <a:buSzPts val="3600"/>
              <a:buFont typeface="Helvetica Neue"/>
              <a:buNone/>
              <a:defRPr sz="3600">
                <a:solidFill>
                  <a:schemeClr val="lt1"/>
                </a:solidFill>
                <a:latin typeface="Helvetica Neue"/>
                <a:ea typeface="Helvetica Neue"/>
                <a:cs typeface="Helvetica Neue"/>
                <a:sym typeface="Helvetica Neue"/>
              </a:defRPr>
            </a:lvl1pPr>
            <a:lvl2pPr lvl="1" algn="ctr">
              <a:lnSpc>
                <a:spcPct val="90000"/>
              </a:lnSpc>
              <a:spcBef>
                <a:spcPts val="1000"/>
              </a:spcBef>
              <a:spcAft>
                <a:spcPts val="0"/>
              </a:spcAft>
              <a:buClr>
                <a:srgbClr val="8B8B8B"/>
              </a:buClr>
              <a:buSzPts val="4000"/>
              <a:buNone/>
              <a:defRPr>
                <a:solidFill>
                  <a:srgbClr val="8B8B8B"/>
                </a:solidFill>
              </a:defRPr>
            </a:lvl2pPr>
            <a:lvl3pPr lvl="2" algn="ctr">
              <a:lnSpc>
                <a:spcPct val="90000"/>
              </a:lnSpc>
              <a:spcBef>
                <a:spcPts val="1000"/>
              </a:spcBef>
              <a:spcAft>
                <a:spcPts val="0"/>
              </a:spcAft>
              <a:buClr>
                <a:srgbClr val="8B8B8B"/>
              </a:buClr>
              <a:buSzPts val="3200"/>
              <a:buNone/>
              <a:defRPr>
                <a:solidFill>
                  <a:srgbClr val="8B8B8B"/>
                </a:solidFill>
              </a:defRPr>
            </a:lvl3pPr>
            <a:lvl4pPr lvl="3" algn="ctr">
              <a:lnSpc>
                <a:spcPct val="90000"/>
              </a:lnSpc>
              <a:spcBef>
                <a:spcPts val="1000"/>
              </a:spcBef>
              <a:spcAft>
                <a:spcPts val="0"/>
              </a:spcAft>
              <a:buClr>
                <a:srgbClr val="8B8B8B"/>
              </a:buClr>
              <a:buSzPts val="2800"/>
              <a:buNone/>
              <a:defRPr>
                <a:solidFill>
                  <a:srgbClr val="8B8B8B"/>
                </a:solidFill>
              </a:defRPr>
            </a:lvl4pPr>
            <a:lvl5pPr lvl="4" algn="ctr">
              <a:lnSpc>
                <a:spcPct val="90000"/>
              </a:lnSpc>
              <a:spcBef>
                <a:spcPts val="1000"/>
              </a:spcBef>
              <a:spcAft>
                <a:spcPts val="0"/>
              </a:spcAft>
              <a:buClr>
                <a:srgbClr val="8B8B8B"/>
              </a:buClr>
              <a:buSzPts val="2800"/>
              <a:buNone/>
              <a:defRPr>
                <a:solidFill>
                  <a:srgbClr val="8B8B8B"/>
                </a:solidFill>
              </a:defRPr>
            </a:lvl5pPr>
            <a:lvl6pPr lvl="5" algn="ctr">
              <a:lnSpc>
                <a:spcPct val="90000"/>
              </a:lnSpc>
              <a:spcBef>
                <a:spcPts val="1000"/>
              </a:spcBef>
              <a:spcAft>
                <a:spcPts val="0"/>
              </a:spcAft>
              <a:buClr>
                <a:srgbClr val="8B8B8B"/>
              </a:buClr>
              <a:buSzPts val="3600"/>
              <a:buNone/>
              <a:defRPr>
                <a:solidFill>
                  <a:srgbClr val="8B8B8B"/>
                </a:solidFill>
              </a:defRPr>
            </a:lvl6pPr>
            <a:lvl7pPr lvl="6" algn="ctr">
              <a:lnSpc>
                <a:spcPct val="90000"/>
              </a:lnSpc>
              <a:spcBef>
                <a:spcPts val="1000"/>
              </a:spcBef>
              <a:spcAft>
                <a:spcPts val="0"/>
              </a:spcAft>
              <a:buClr>
                <a:srgbClr val="8B8B8B"/>
              </a:buClr>
              <a:buSzPts val="3600"/>
              <a:buNone/>
              <a:defRPr>
                <a:solidFill>
                  <a:srgbClr val="8B8B8B"/>
                </a:solidFill>
              </a:defRPr>
            </a:lvl7pPr>
            <a:lvl8pPr lvl="7" algn="ctr">
              <a:lnSpc>
                <a:spcPct val="90000"/>
              </a:lnSpc>
              <a:spcBef>
                <a:spcPts val="1000"/>
              </a:spcBef>
              <a:spcAft>
                <a:spcPts val="0"/>
              </a:spcAft>
              <a:buClr>
                <a:srgbClr val="8B8B8B"/>
              </a:buClr>
              <a:buSzPts val="3600"/>
              <a:buNone/>
              <a:defRPr>
                <a:solidFill>
                  <a:srgbClr val="8B8B8B"/>
                </a:solidFill>
              </a:defRPr>
            </a:lvl8pPr>
            <a:lvl9pPr lvl="8" algn="ctr">
              <a:lnSpc>
                <a:spcPct val="90000"/>
              </a:lnSpc>
              <a:spcBef>
                <a:spcPts val="1000"/>
              </a:spcBef>
              <a:spcAft>
                <a:spcPts val="0"/>
              </a:spcAft>
              <a:buClr>
                <a:srgbClr val="8B8B8B"/>
              </a:buClr>
              <a:buSzPts val="3600"/>
              <a:buNone/>
              <a:defRPr>
                <a:solidFill>
                  <a:srgbClr val="8B8B8B"/>
                </a:solidFill>
              </a:defRPr>
            </a:lvl9pPr>
          </a:lstStyle>
          <a:p>
            <a:endParaRPr/>
          </a:p>
        </p:txBody>
      </p:sp>
      <p:cxnSp>
        <p:nvCxnSpPr>
          <p:cNvPr id="55" name="Google Shape;55;p60"/>
          <p:cNvCxnSpPr/>
          <p:nvPr/>
        </p:nvCxnSpPr>
        <p:spPr>
          <a:xfrm>
            <a:off x="1282700" y="2784643"/>
            <a:ext cx="21595229" cy="0"/>
          </a:xfrm>
          <a:prstGeom prst="straightConnector1">
            <a:avLst/>
          </a:prstGeom>
          <a:noFill/>
          <a:ln w="19050" cap="flat" cmpd="sng">
            <a:solidFill>
              <a:schemeClr val="accent2"/>
            </a:solidFill>
            <a:prstDash val="solid"/>
            <a:miter lim="400000"/>
            <a:headEnd type="none" w="sm" len="sm"/>
            <a:tailEnd type="none" w="sm" len="sm"/>
          </a:ln>
        </p:spPr>
      </p:cxnSp>
      <p:pic>
        <p:nvPicPr>
          <p:cNvPr id="56" name="Google Shape;56;p60"/>
          <p:cNvPicPr preferRelativeResize="0"/>
          <p:nvPr/>
        </p:nvPicPr>
        <p:blipFill rotWithShape="1">
          <a:blip r:embed="rId2">
            <a:alphaModFix/>
          </a:blip>
          <a:srcRect/>
          <a:stretch/>
        </p:blipFill>
        <p:spPr>
          <a:xfrm>
            <a:off x="21463141" y="12894108"/>
            <a:ext cx="1726277" cy="439651"/>
          </a:xfrm>
          <a:prstGeom prst="rect">
            <a:avLst/>
          </a:prstGeom>
          <a:noFill/>
          <a:ln>
            <a:noFill/>
          </a:ln>
        </p:spPr>
      </p:pic>
      <p:sp>
        <p:nvSpPr>
          <p:cNvPr id="57" name="Google Shape;57;p60"/>
          <p:cNvSpPr txBox="1">
            <a:spLocks noGrp="1"/>
          </p:cNvSpPr>
          <p:nvPr>
            <p:ph type="ftr" idx="11"/>
          </p:nvPr>
        </p:nvSpPr>
        <p:spPr>
          <a:xfrm>
            <a:off x="1192995" y="12894108"/>
            <a:ext cx="4879559" cy="4396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chemeClr val="dk2"/>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 Section Header: Half Photo with logo">
  <p:cSld name="Sub Section Header: Half Photo with logo">
    <p:spTree>
      <p:nvGrpSpPr>
        <p:cNvPr id="1" name="Shape 62"/>
        <p:cNvGrpSpPr/>
        <p:nvPr/>
      </p:nvGrpSpPr>
      <p:grpSpPr>
        <a:xfrm>
          <a:off x="0" y="0"/>
          <a:ext cx="0" cy="0"/>
          <a:chOff x="0" y="0"/>
          <a:chExt cx="0" cy="0"/>
        </a:xfrm>
      </p:grpSpPr>
      <p:sp>
        <p:nvSpPr>
          <p:cNvPr id="63" name="Google Shape;63;p64"/>
          <p:cNvSpPr txBox="1"/>
          <p:nvPr/>
        </p:nvSpPr>
        <p:spPr>
          <a:xfrm>
            <a:off x="1192065" y="6226386"/>
            <a:ext cx="21877500" cy="1367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6600"/>
              <a:buFont typeface="Poppins Medium"/>
              <a:buNone/>
            </a:pPr>
            <a:r>
              <a:rPr lang="en-US" sz="6600" b="0" i="0" u="none" strike="noStrike" cap="none">
                <a:solidFill>
                  <a:srgbClr val="000000"/>
                </a:solidFill>
                <a:latin typeface="Poppins Medium"/>
                <a:ea typeface="Poppins Medium"/>
                <a:cs typeface="Poppins Medium"/>
                <a:sym typeface="Poppins Medium"/>
              </a:rPr>
              <a:t>Subsection header or title</a:t>
            </a:r>
            <a:endParaRPr sz="6600" b="0" i="0" u="none" strike="noStrike" cap="none">
              <a:solidFill>
                <a:srgbClr val="000000"/>
              </a:solidFill>
              <a:latin typeface="Poppins Medium"/>
              <a:ea typeface="Poppins Medium"/>
              <a:cs typeface="Poppins Medium"/>
              <a:sym typeface="Poppins Medium"/>
            </a:endParaRPr>
          </a:p>
        </p:txBody>
      </p:sp>
      <p:sp>
        <p:nvSpPr>
          <p:cNvPr id="64" name="Google Shape;64;p64"/>
          <p:cNvSpPr txBox="1"/>
          <p:nvPr/>
        </p:nvSpPr>
        <p:spPr>
          <a:xfrm>
            <a:off x="1180079" y="7852500"/>
            <a:ext cx="21919500" cy="1219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200"/>
              <a:buFont typeface="Arial"/>
              <a:buNone/>
            </a:pPr>
            <a:r>
              <a:rPr lang="en-US" sz="3600" b="0" i="0" u="none" strike="noStrike" cap="none">
                <a:solidFill>
                  <a:schemeClr val="lt1"/>
                </a:solidFill>
                <a:latin typeface="Helvetica Neue"/>
                <a:ea typeface="Helvetica Neue"/>
                <a:cs typeface="Helvetica Neue"/>
                <a:sym typeface="Helvetica Neue"/>
              </a:rPr>
              <a:t>Subtitle or description in as few words as possible </a:t>
            </a:r>
            <a:endParaRPr sz="3600" b="0" i="0" u="none" strike="noStrike" cap="none">
              <a:solidFill>
                <a:schemeClr val="lt1"/>
              </a:solidFill>
              <a:latin typeface="Helvetica Neue"/>
              <a:ea typeface="Helvetica Neue"/>
              <a:cs typeface="Helvetica Neue"/>
              <a:sym typeface="Helvetica Neue"/>
            </a:endParaRPr>
          </a:p>
        </p:txBody>
      </p:sp>
      <p:pic>
        <p:nvPicPr>
          <p:cNvPr id="65" name="Google Shape;65;p64"/>
          <p:cNvPicPr preferRelativeResize="0"/>
          <p:nvPr/>
        </p:nvPicPr>
        <p:blipFill rotWithShape="1">
          <a:blip r:embed="rId2">
            <a:alphaModFix/>
          </a:blip>
          <a:srcRect/>
          <a:stretch/>
        </p:blipFill>
        <p:spPr>
          <a:xfrm>
            <a:off x="0" y="0"/>
            <a:ext cx="24382403" cy="5776175"/>
          </a:xfrm>
          <a:prstGeom prst="rect">
            <a:avLst/>
          </a:prstGeom>
          <a:noFill/>
          <a:ln>
            <a:noFill/>
          </a:ln>
        </p:spPr>
      </p:pic>
      <p:sp>
        <p:nvSpPr>
          <p:cNvPr id="66" name="Google Shape;66;p64"/>
          <p:cNvSpPr txBox="1">
            <a:spLocks noGrp="1"/>
          </p:cNvSpPr>
          <p:nvPr>
            <p:ph type="ftr" idx="11"/>
          </p:nvPr>
        </p:nvSpPr>
        <p:spPr>
          <a:xfrm>
            <a:off x="1192996" y="12894108"/>
            <a:ext cx="4551312" cy="4396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chemeClr val="dk2"/>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7" name="Google Shape;67;p64"/>
          <p:cNvPicPr preferRelativeResize="0"/>
          <p:nvPr/>
        </p:nvPicPr>
        <p:blipFill rotWithShape="1">
          <a:blip r:embed="rId3">
            <a:alphaModFix/>
          </a:blip>
          <a:srcRect/>
          <a:stretch/>
        </p:blipFill>
        <p:spPr>
          <a:xfrm>
            <a:off x="21463141" y="12894108"/>
            <a:ext cx="1726277" cy="439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Content">
  <p:cSld name="Blank Content">
    <p:spTree>
      <p:nvGrpSpPr>
        <p:cNvPr id="1" name="Shape 58"/>
        <p:cNvGrpSpPr/>
        <p:nvPr/>
      </p:nvGrpSpPr>
      <p:grpSpPr>
        <a:xfrm>
          <a:off x="0" y="0"/>
          <a:ext cx="0" cy="0"/>
          <a:chOff x="0" y="0"/>
          <a:chExt cx="0" cy="0"/>
        </a:xfrm>
      </p:grpSpPr>
      <p:sp>
        <p:nvSpPr>
          <p:cNvPr id="59" name="Google Shape;59;p57"/>
          <p:cNvSpPr txBox="1">
            <a:spLocks noGrp="1"/>
          </p:cNvSpPr>
          <p:nvPr>
            <p:ph type="ftr" idx="11"/>
          </p:nvPr>
        </p:nvSpPr>
        <p:spPr>
          <a:xfrm>
            <a:off x="1192996" y="12894108"/>
            <a:ext cx="4762328" cy="43965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chemeClr val="dk2"/>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0" name="Google Shape;60;p57"/>
          <p:cNvPicPr preferRelativeResize="0"/>
          <p:nvPr/>
        </p:nvPicPr>
        <p:blipFill rotWithShape="1">
          <a:blip r:embed="rId2">
            <a:alphaModFix/>
          </a:blip>
          <a:srcRect/>
          <a:stretch/>
        </p:blipFill>
        <p:spPr>
          <a:xfrm>
            <a:off x="21463141" y="12894108"/>
            <a:ext cx="1726277" cy="439651"/>
          </a:xfrm>
          <a:prstGeom prst="rect">
            <a:avLst/>
          </a:prstGeom>
          <a:noFill/>
          <a:ln>
            <a:noFill/>
          </a:ln>
        </p:spPr>
      </p:pic>
    </p:spTree>
    <p:extLst>
      <p:ext uri="{BB962C8B-B14F-4D97-AF65-F5344CB8AC3E}">
        <p14:creationId xmlns:p14="http://schemas.microsoft.com/office/powerpoint/2010/main" val="1365954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45"/>
          <p:cNvSpPr txBox="1"/>
          <p:nvPr/>
        </p:nvSpPr>
        <p:spPr>
          <a:xfrm>
            <a:off x="1192995" y="-481947"/>
            <a:ext cx="8691239" cy="310719"/>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000000"/>
              </a:buClr>
              <a:buSzPts val="1540"/>
              <a:buFont typeface="Arial"/>
              <a:buNone/>
            </a:pPr>
            <a:r>
              <a:rPr lang="en-US" sz="1540" b="0" i="0" u="none" strike="noStrike" cap="none">
                <a:solidFill>
                  <a:schemeClr val="dk2"/>
                </a:solidFill>
                <a:latin typeface="Poppins"/>
                <a:ea typeface="Poppins"/>
                <a:cs typeface="Poppins"/>
                <a:sym typeface="Poppins"/>
              </a:rPr>
              <a:t>AMP ROBOTICS Corporate Powerpoint Template Version 1.0 – December 2020</a:t>
            </a:r>
            <a:endParaRPr sz="1400" b="0" i="0" u="none" strike="noStrike" cap="none">
              <a:solidFill>
                <a:srgbClr val="000000"/>
              </a:solidFill>
              <a:latin typeface="Poppins"/>
              <a:ea typeface="Poppins"/>
              <a:cs typeface="Poppins"/>
              <a:sym typeface="Poppins"/>
            </a:endParaRPr>
          </a:p>
        </p:txBody>
      </p:sp>
      <p:pic>
        <p:nvPicPr>
          <p:cNvPr id="11" name="Google Shape;11;p45"/>
          <p:cNvPicPr preferRelativeResize="0"/>
          <p:nvPr/>
        </p:nvPicPr>
        <p:blipFill rotWithShape="1">
          <a:blip r:embed="rId11">
            <a:alphaModFix/>
          </a:blip>
          <a:srcRect/>
          <a:stretch/>
        </p:blipFill>
        <p:spPr>
          <a:xfrm>
            <a:off x="668328" y="-556970"/>
            <a:ext cx="446421" cy="385742"/>
          </a:xfrm>
          <a:prstGeom prst="rect">
            <a:avLst/>
          </a:prstGeom>
          <a:noFill/>
          <a:ln>
            <a:noFill/>
          </a:ln>
        </p:spPr>
      </p:pic>
      <p:sp>
        <p:nvSpPr>
          <p:cNvPr id="12" name="Google Shape;12;p45"/>
          <p:cNvSpPr txBox="1">
            <a:spLocks noGrp="1"/>
          </p:cNvSpPr>
          <p:nvPr>
            <p:ph type="ftr" idx="11"/>
          </p:nvPr>
        </p:nvSpPr>
        <p:spPr>
          <a:xfrm>
            <a:off x="1192996" y="12942277"/>
            <a:ext cx="4809220" cy="39148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9pPr>
          </a:lstStyle>
          <a:p>
            <a:endParaRPr/>
          </a:p>
        </p:txBody>
      </p:sp>
      <p:sp>
        <p:nvSpPr>
          <p:cNvPr id="13" name="Google Shape;13;p45"/>
          <p:cNvSpPr txBox="1">
            <a:spLocks noGrp="1"/>
          </p:cNvSpPr>
          <p:nvPr>
            <p:ph type="title"/>
          </p:nvPr>
        </p:nvSpPr>
        <p:spPr>
          <a:xfrm>
            <a:off x="1676400" y="1657350"/>
            <a:ext cx="21029613" cy="1724025"/>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6600" b="0" i="0" u="none" strike="noStrike" cap="none">
                <a:solidFill>
                  <a:schemeClr val="dk1"/>
                </a:solidFill>
                <a:latin typeface="Poppins Medium"/>
                <a:ea typeface="Poppins Medium"/>
                <a:cs typeface="Poppins Medium"/>
                <a:sym typeface="Poppins Medium"/>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45"/>
          <p:cNvSpPr txBox="1">
            <a:spLocks noGrp="1"/>
          </p:cNvSpPr>
          <p:nvPr>
            <p:ph type="body" idx="1"/>
          </p:nvPr>
        </p:nvSpPr>
        <p:spPr>
          <a:xfrm>
            <a:off x="1676400" y="3651250"/>
            <a:ext cx="21029613" cy="7407275"/>
          </a:xfrm>
          <a:prstGeom prst="rect">
            <a:avLst/>
          </a:prstGeom>
          <a:noFill/>
          <a:ln>
            <a:noFill/>
          </a:ln>
        </p:spPr>
        <p:txBody>
          <a:bodyPr spcFirstLastPara="1" wrap="square" lIns="91425" tIns="45700" rIns="91425" bIns="45700" anchor="t" anchorCtr="0">
            <a:normAutofit/>
          </a:bodyPr>
          <a:lstStyle>
            <a:lvl1pPr marL="457200" marR="0" lvl="0" indent="-533400" algn="l" rtl="0">
              <a:lnSpc>
                <a:spcPct val="100000"/>
              </a:lnSpc>
              <a:spcBef>
                <a:spcPts val="0"/>
              </a:spcBef>
              <a:spcAft>
                <a:spcPts val="0"/>
              </a:spcAft>
              <a:buClr>
                <a:srgbClr val="000000"/>
              </a:buClr>
              <a:buSzPts val="4800"/>
              <a:buFont typeface="Arial"/>
              <a:buChar char="•"/>
              <a:defRPr sz="4800" b="0" i="0" u="none" strike="noStrike" cap="none">
                <a:solidFill>
                  <a:schemeClr val="lt1"/>
                </a:solidFill>
                <a:latin typeface="Helvetica Neue"/>
                <a:ea typeface="Helvetica Neue"/>
                <a:cs typeface="Helvetica Neue"/>
                <a:sym typeface="Helvetica Neue"/>
              </a:defRPr>
            </a:lvl1pPr>
            <a:lvl2pPr marL="914400" marR="0" lvl="1" indent="-533400" algn="l" rtl="0">
              <a:lnSpc>
                <a:spcPct val="100000"/>
              </a:lnSpc>
              <a:spcBef>
                <a:spcPts val="0"/>
              </a:spcBef>
              <a:spcAft>
                <a:spcPts val="0"/>
              </a:spcAft>
              <a:buClr>
                <a:srgbClr val="000000"/>
              </a:buClr>
              <a:buSzPts val="4800"/>
              <a:buFont typeface="Arial"/>
              <a:buChar char="•"/>
              <a:defRPr sz="48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Helvetica Neue"/>
                <a:ea typeface="Helvetica Neue"/>
                <a:cs typeface="Helvetica Neue"/>
                <a:sym typeface="Helvetica Neue"/>
              </a:defRPr>
            </a:lvl3pPr>
            <a:lvl4pPr marL="1828800" marR="0" lvl="3" indent="-228600" algn="l"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Helvetica Neue"/>
                <a:ea typeface="Helvetica Neue"/>
                <a:cs typeface="Helvetica Neue"/>
                <a:sym typeface="Helvetica Neue"/>
              </a:defRPr>
            </a:lvl4pPr>
            <a:lvl5pPr marL="2286000" marR="0" lvl="4" indent="-228600" algn="l"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808">
          <p15:clr>
            <a:srgbClr val="A4A3A4"/>
          </p15:clr>
        </p15:guide>
        <p15:guide id="2" pos="1828">
          <p15:clr>
            <a:srgbClr val="A4A3A4"/>
          </p15:clr>
        </p15:guide>
        <p15:guide id="3" pos="1964">
          <p15:clr>
            <a:srgbClr val="A4A3A4"/>
          </p15:clr>
        </p15:guide>
        <p15:guide id="4" pos="2962">
          <p15:clr>
            <a:srgbClr val="A4A3A4"/>
          </p15:clr>
        </p15:guide>
        <p15:guide id="5" pos="3121">
          <p15:clr>
            <a:srgbClr val="A4A3A4"/>
          </p15:clr>
        </p15:guide>
        <p15:guide id="6" pos="4119">
          <p15:clr>
            <a:srgbClr val="A4A3A4"/>
          </p15:clr>
        </p15:guide>
        <p15:guide id="7" pos="4278">
          <p15:clr>
            <a:srgbClr val="A4A3A4"/>
          </p15:clr>
        </p15:guide>
        <p15:guide id="8" pos="5275">
          <p15:clr>
            <a:srgbClr val="A4A3A4"/>
          </p15:clr>
        </p15:guide>
        <p15:guide id="9" pos="5434">
          <p15:clr>
            <a:srgbClr val="A4A3A4"/>
          </p15:clr>
        </p15:guide>
        <p15:guide id="10" pos="6409">
          <p15:clr>
            <a:srgbClr val="A4A3A4"/>
          </p15:clr>
        </p15:guide>
        <p15:guide id="11" pos="6591">
          <p15:clr>
            <a:srgbClr val="A4A3A4"/>
          </p15:clr>
        </p15:guide>
        <p15:guide id="12" pos="7589">
          <p15:clr>
            <a:srgbClr val="A4A3A4"/>
          </p15:clr>
        </p15:guide>
        <p15:guide id="13" pos="7748">
          <p15:clr>
            <a:srgbClr val="A4A3A4"/>
          </p15:clr>
        </p15:guide>
        <p15:guide id="14" pos="8745">
          <p15:clr>
            <a:srgbClr val="A4A3A4"/>
          </p15:clr>
        </p15:guide>
        <p15:guide id="15" pos="8927">
          <p15:clr>
            <a:srgbClr val="A4A3A4"/>
          </p15:clr>
        </p15:guide>
        <p15:guide id="16" pos="9925">
          <p15:clr>
            <a:srgbClr val="A4A3A4"/>
          </p15:clr>
        </p15:guide>
        <p15:guide id="17" pos="10084">
          <p15:clr>
            <a:srgbClr val="A4A3A4"/>
          </p15:clr>
        </p15:guide>
        <p15:guide id="18" pos="11081">
          <p15:clr>
            <a:srgbClr val="A4A3A4"/>
          </p15:clr>
        </p15:guide>
        <p15:guide id="19" pos="11240">
          <p15:clr>
            <a:srgbClr val="A4A3A4"/>
          </p15:clr>
        </p15:guide>
        <p15:guide id="20" pos="12238">
          <p15:clr>
            <a:srgbClr val="A4A3A4"/>
          </p15:clr>
        </p15:guide>
        <p15:guide id="21" pos="12397">
          <p15:clr>
            <a:srgbClr val="A4A3A4"/>
          </p15:clr>
        </p15:guide>
        <p15:guide id="22" pos="13395">
          <p15:clr>
            <a:srgbClr val="A4A3A4"/>
          </p15:clr>
        </p15:guide>
        <p15:guide id="23" pos="13554">
          <p15:clr>
            <a:srgbClr val="A4A3A4"/>
          </p15:clr>
        </p15:guide>
        <p15:guide id="24" pos="14551">
          <p15:clr>
            <a:srgbClr val="A4A3A4"/>
          </p15:clr>
        </p15:guide>
        <p15:guide id="25" orient="horz" pos="782">
          <p15:clr>
            <a:srgbClr val="A4A3A4"/>
          </p15:clr>
        </p15:guide>
        <p15:guide id="26" orient="horz" pos="1666">
          <p15:clr>
            <a:srgbClr val="A4A3A4"/>
          </p15:clr>
        </p15:guide>
        <p15:guide id="27" orient="horz" pos="1825">
          <p15:clr>
            <a:srgbClr val="A4A3A4"/>
          </p15:clr>
        </p15:guide>
        <p15:guide id="28" orient="horz" pos="2687">
          <p15:clr>
            <a:srgbClr val="A4A3A4"/>
          </p15:clr>
        </p15:guide>
        <p15:guide id="29" orient="horz" pos="2846">
          <p15:clr>
            <a:srgbClr val="A4A3A4"/>
          </p15:clr>
        </p15:guide>
        <p15:guide id="30" orient="horz" pos="3730">
          <p15:clr>
            <a:srgbClr val="A4A3A4"/>
          </p15:clr>
        </p15:guide>
        <p15:guide id="31" orient="horz" pos="3889">
          <p15:clr>
            <a:srgbClr val="A4A3A4"/>
          </p15:clr>
        </p15:guide>
        <p15:guide id="32" orient="horz" pos="4751">
          <p15:clr>
            <a:srgbClr val="A4A3A4"/>
          </p15:clr>
        </p15:guide>
        <p15:guide id="33" orient="horz" pos="4910">
          <p15:clr>
            <a:srgbClr val="A4A3A4"/>
          </p15:clr>
        </p15:guide>
        <p15:guide id="34" orient="horz" pos="5772">
          <p15:clr>
            <a:srgbClr val="A4A3A4"/>
          </p15:clr>
        </p15:guide>
        <p15:guide id="35" orient="horz" pos="5930">
          <p15:clr>
            <a:srgbClr val="A4A3A4"/>
          </p15:clr>
        </p15:guide>
        <p15:guide id="36" orient="horz" pos="6974">
          <p15:clr>
            <a:srgbClr val="A4A3A4"/>
          </p15:clr>
        </p15:guide>
        <p15:guide id="37" orient="horz" pos="783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62"/>
          <p:cNvPicPr preferRelativeResize="0"/>
          <p:nvPr/>
        </p:nvPicPr>
        <p:blipFill rotWithShape="1">
          <a:blip r:embed="rId3">
            <a:alphaModFix/>
          </a:blip>
          <a:srcRect/>
          <a:stretch/>
        </p:blipFill>
        <p:spPr>
          <a:xfrm>
            <a:off x="0" y="890"/>
            <a:ext cx="24382420" cy="13715110"/>
          </a:xfrm>
          <a:prstGeom prst="rect">
            <a:avLst/>
          </a:prstGeom>
          <a:noFill/>
          <a:ln>
            <a:noFill/>
          </a:ln>
        </p:spPr>
      </p:pic>
      <p:sp>
        <p:nvSpPr>
          <p:cNvPr id="73" name="Google Shape;73;p62"/>
          <p:cNvSpPr/>
          <p:nvPr/>
        </p:nvSpPr>
        <p:spPr>
          <a:xfrm>
            <a:off x="0" y="393698"/>
            <a:ext cx="24382499" cy="13716000"/>
          </a:xfrm>
          <a:prstGeom prst="rect">
            <a:avLst/>
          </a:prstGeom>
          <a:solidFill>
            <a:srgbClr val="000000">
              <a:alpha val="45098"/>
            </a:srgbClr>
          </a:solidFill>
          <a:ln w="12700" cap="flat" cmpd="sng">
            <a:solidFill>
              <a:srgbClr val="002C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74" name="Google Shape;74;p62"/>
          <p:cNvSpPr txBox="1">
            <a:spLocks noGrp="1"/>
          </p:cNvSpPr>
          <p:nvPr>
            <p:ph type="subTitle" idx="1"/>
          </p:nvPr>
        </p:nvSpPr>
        <p:spPr>
          <a:xfrm>
            <a:off x="1205541" y="6415729"/>
            <a:ext cx="21816899" cy="1219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AFAFA"/>
              </a:buClr>
              <a:buSzPts val="3600"/>
              <a:buNone/>
            </a:pPr>
            <a:r>
              <a:rPr lang="en-US" dirty="0">
                <a:latin typeface="Avenir Book" panose="02000503020000020003" pitchFamily="2" charset="0"/>
              </a:rPr>
              <a:t>Applying AI and Robotics to Change the Economics of Material Recovery</a:t>
            </a:r>
            <a:endParaRPr dirty="0">
              <a:latin typeface="Avenir Book" panose="02000503020000020003" pitchFamily="2" charset="0"/>
            </a:endParaRPr>
          </a:p>
          <a:p>
            <a:pPr marL="0" lvl="0" indent="0" algn="l" rtl="0">
              <a:lnSpc>
                <a:spcPct val="90000"/>
              </a:lnSpc>
              <a:spcBef>
                <a:spcPts val="0"/>
              </a:spcBef>
              <a:spcAft>
                <a:spcPts val="0"/>
              </a:spcAft>
              <a:buClr>
                <a:srgbClr val="FAFAFA"/>
              </a:buClr>
              <a:buSzPts val="3600"/>
              <a:buNone/>
            </a:pPr>
            <a:endParaRPr dirty="0"/>
          </a:p>
        </p:txBody>
      </p:sp>
      <p:sp>
        <p:nvSpPr>
          <p:cNvPr id="75" name="Google Shape;75;p62"/>
          <p:cNvSpPr txBox="1">
            <a:spLocks noGrp="1"/>
          </p:cNvSpPr>
          <p:nvPr>
            <p:ph type="title"/>
          </p:nvPr>
        </p:nvSpPr>
        <p:spPr>
          <a:xfrm>
            <a:off x="1205540" y="4874441"/>
            <a:ext cx="21816899" cy="1325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600"/>
              <a:buNone/>
            </a:pPr>
            <a:r>
              <a:rPr lang="en-US" b="1" dirty="0">
                <a:latin typeface="Avenir Book" panose="02000503020000020003" pitchFamily="2" charset="0"/>
              </a:rPr>
              <a:t>Reimagining Recycling</a:t>
            </a:r>
            <a:endParaRPr b="1" dirty="0">
              <a:latin typeface="Avenir Book" panose="02000503020000020003" pitchFamily="2" charset="0"/>
            </a:endParaRPr>
          </a:p>
        </p:txBody>
      </p:sp>
      <p:cxnSp>
        <p:nvCxnSpPr>
          <p:cNvPr id="76" name="Google Shape;76;p62"/>
          <p:cNvCxnSpPr/>
          <p:nvPr/>
        </p:nvCxnSpPr>
        <p:spPr>
          <a:xfrm>
            <a:off x="1282700" y="6257400"/>
            <a:ext cx="21816899" cy="0"/>
          </a:xfrm>
          <a:prstGeom prst="straightConnector1">
            <a:avLst/>
          </a:prstGeom>
          <a:noFill/>
          <a:ln w="19050" cap="flat" cmpd="sng">
            <a:solidFill>
              <a:schemeClr val="accent2"/>
            </a:solidFill>
            <a:prstDash val="solid"/>
            <a:miter lim="400000"/>
            <a:headEnd type="none" w="sm" len="sm"/>
            <a:tailEnd type="none" w="sm" len="sm"/>
          </a:ln>
        </p:spPr>
      </p:cxnSp>
      <p:pic>
        <p:nvPicPr>
          <p:cNvPr id="77" name="Google Shape;77;p62"/>
          <p:cNvPicPr preferRelativeResize="0"/>
          <p:nvPr/>
        </p:nvPicPr>
        <p:blipFill rotWithShape="1">
          <a:blip r:embed="rId4">
            <a:alphaModFix/>
          </a:blip>
          <a:srcRect/>
          <a:stretch/>
        </p:blipFill>
        <p:spPr>
          <a:xfrm>
            <a:off x="21463141" y="12870783"/>
            <a:ext cx="1909439" cy="486300"/>
          </a:xfrm>
          <a:prstGeom prst="rect">
            <a:avLst/>
          </a:prstGeom>
          <a:noFill/>
          <a:ln>
            <a:noFill/>
          </a:ln>
        </p:spPr>
      </p:pic>
      <p:pic>
        <p:nvPicPr>
          <p:cNvPr id="78" name="Google Shape;78;p62"/>
          <p:cNvPicPr preferRelativeResize="0"/>
          <p:nvPr/>
        </p:nvPicPr>
        <p:blipFill rotWithShape="1">
          <a:blip r:embed="rId5">
            <a:alphaModFix/>
          </a:blip>
          <a:srcRect t="-1729" r="-1417"/>
          <a:stretch/>
        </p:blipFill>
        <p:spPr>
          <a:xfrm>
            <a:off x="314500" y="1483400"/>
            <a:ext cx="5705474" cy="4437973"/>
          </a:xfrm>
          <a:prstGeom prst="rect">
            <a:avLst/>
          </a:prstGeom>
          <a:noFill/>
          <a:ln>
            <a:noFill/>
          </a:ln>
        </p:spPr>
      </p:pic>
      <p:sp>
        <p:nvSpPr>
          <p:cNvPr id="79" name="Google Shape;79;p62"/>
          <p:cNvSpPr txBox="1">
            <a:spLocks noGrp="1"/>
          </p:cNvSpPr>
          <p:nvPr>
            <p:ph type="ftr" idx="11"/>
          </p:nvPr>
        </p:nvSpPr>
        <p:spPr>
          <a:xfrm>
            <a:off x="1192995" y="12934462"/>
            <a:ext cx="4598205" cy="38784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b="0" i="0" u="none" strike="noStrike" cap="none">
                <a:solidFill>
                  <a:srgbClr val="FFFFFF"/>
                </a:solidFill>
                <a:latin typeface="Helvetica Neue"/>
                <a:ea typeface="Helvetica Neue"/>
                <a:cs typeface="Helvetica Neue"/>
                <a:sym typeface="Helvetica Neue"/>
              </a:rPr>
              <a:t>© 2020 </a:t>
            </a:r>
            <a:r>
              <a:rPr lang="en-US" sz="1200" b="1" i="0" u="none" strike="noStrike" cap="none">
                <a:solidFill>
                  <a:srgbClr val="FFC000"/>
                </a:solidFill>
                <a:latin typeface="Helvetica Neue"/>
                <a:ea typeface="Helvetica Neue"/>
                <a:cs typeface="Helvetica Neue"/>
                <a:sym typeface="Helvetica Neue"/>
              </a:rPr>
              <a:t>AMP Robotics</a:t>
            </a:r>
            <a:r>
              <a:rPr lang="en-US" sz="1200" b="0" i="0" u="none" strike="noStrike" cap="none">
                <a:solidFill>
                  <a:srgbClr val="FFC000"/>
                </a:solidFill>
                <a:latin typeface="Helvetica Neue"/>
                <a:ea typeface="Helvetica Neue"/>
                <a:cs typeface="Helvetica Neue"/>
                <a:sym typeface="Helvetica Neue"/>
              </a:rPr>
              <a:t>. </a:t>
            </a:r>
            <a:r>
              <a:rPr lang="en-US" sz="1200" b="0" i="0" u="none" strike="noStrike" cap="none">
                <a:solidFill>
                  <a:srgbClr val="FFFFFF"/>
                </a:solidFill>
                <a:latin typeface="Helvetica Neue"/>
                <a:ea typeface="Helvetica Neue"/>
                <a:cs typeface="Helvetica Neue"/>
                <a:sym typeface="Helvetica Neue"/>
              </a:rPr>
              <a:t>Confidential. </a:t>
            </a:r>
            <a:r>
              <a:rPr lang="en-US" sz="1200" b="1" i="0" u="none" strike="noStrike" cap="none">
                <a:solidFill>
                  <a:srgbClr val="FFC000"/>
                </a:solidFill>
                <a:latin typeface="Helvetica Neue"/>
                <a:ea typeface="Helvetica Neue"/>
                <a:cs typeface="Helvetica Neue"/>
                <a:sym typeface="Helvetica Neue"/>
              </a:rPr>
              <a:t>www.amprobotics.com</a:t>
            </a:r>
            <a:endParaRPr/>
          </a:p>
        </p:txBody>
      </p:sp>
      <p:sp>
        <p:nvSpPr>
          <p:cNvPr id="80" name="Google Shape;80;p62"/>
          <p:cNvSpPr txBox="1"/>
          <p:nvPr/>
        </p:nvSpPr>
        <p:spPr>
          <a:xfrm>
            <a:off x="5542960" y="13000723"/>
            <a:ext cx="99036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ECECEC"/>
                </a:solidFill>
                <a:latin typeface="Helvetica Neue"/>
                <a:ea typeface="Helvetica Neue"/>
                <a:cs typeface="Helvetica Neue"/>
                <a:sym typeface="Helvetica Neue"/>
              </a:rPr>
              <a:t>5/12/21</a:t>
            </a:r>
            <a:endParaRPr sz="1200" b="0" i="0" u="none" strike="noStrike" cap="none">
              <a:solidFill>
                <a:srgbClr val="ECECEC"/>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8"/>
          <p:cNvSpPr/>
          <p:nvPr/>
        </p:nvSpPr>
        <p:spPr>
          <a:xfrm>
            <a:off x="0" y="0"/>
            <a:ext cx="24382413" cy="137160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C&amp;D Raw Footage_3-15-21_01">
            <a:hlinkClick r:id="" action="ppaction://media"/>
            <a:extLst>
              <a:ext uri="{FF2B5EF4-FFF2-40B4-BE49-F238E27FC236}">
                <a16:creationId xmlns:a16="http://schemas.microsoft.com/office/drawing/2014/main" id="{D779BD4A-0AC9-4B51-AC9F-8468BB2DF2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480" y="1800225"/>
            <a:ext cx="23983452" cy="10115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73"/>
          <p:cNvPicPr preferRelativeResize="0"/>
          <p:nvPr/>
        </p:nvPicPr>
        <p:blipFill rotWithShape="1">
          <a:blip r:embed="rId3">
            <a:alphaModFix/>
          </a:blip>
          <a:srcRect/>
          <a:stretch/>
        </p:blipFill>
        <p:spPr>
          <a:xfrm>
            <a:off x="6601956" y="3467100"/>
            <a:ext cx="8800996" cy="8328455"/>
          </a:xfrm>
          <a:prstGeom prst="rect">
            <a:avLst/>
          </a:prstGeom>
          <a:noFill/>
          <a:ln>
            <a:noFill/>
          </a:ln>
        </p:spPr>
      </p:pic>
      <p:sp>
        <p:nvSpPr>
          <p:cNvPr id="194" name="Google Shape;194;p73"/>
          <p:cNvSpPr txBox="1">
            <a:spLocks noGrp="1"/>
          </p:cNvSpPr>
          <p:nvPr>
            <p:ph type="title"/>
          </p:nvPr>
        </p:nvSpPr>
        <p:spPr>
          <a:xfrm>
            <a:off x="1180079" y="1377667"/>
            <a:ext cx="21776400" cy="1367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600"/>
              <a:buFont typeface="Poppins Medium"/>
              <a:buNone/>
            </a:pPr>
            <a:r>
              <a:rPr lang="en-US" dirty="0">
                <a:latin typeface="Avenir Book" panose="02000503020000020003" pitchFamily="2" charset="0"/>
              </a:rPr>
              <a:t>Data: Collection, Monitoring &amp; Audit</a:t>
            </a:r>
            <a:endParaRPr dirty="0">
              <a:latin typeface="Avenir Book" panose="02000503020000020003" pitchFamily="2" charset="0"/>
            </a:endParaRPr>
          </a:p>
        </p:txBody>
      </p:sp>
      <p:sp>
        <p:nvSpPr>
          <p:cNvPr id="195" name="Google Shape;195;p73"/>
          <p:cNvSpPr txBox="1">
            <a:spLocks noGrp="1"/>
          </p:cNvSpPr>
          <p:nvPr>
            <p:ph type="title"/>
          </p:nvPr>
        </p:nvSpPr>
        <p:spPr>
          <a:xfrm>
            <a:off x="1186600" y="4194688"/>
            <a:ext cx="4611000" cy="63399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4800"/>
              <a:buNone/>
            </a:pPr>
            <a:r>
              <a:rPr lang="en-US" sz="4400" dirty="0">
                <a:solidFill>
                  <a:schemeClr val="lt1"/>
                </a:solidFill>
                <a:latin typeface="Avenir Book" panose="02000503020000020003" pitchFamily="2" charset="0"/>
                <a:ea typeface="Helvetica Neue"/>
                <a:cs typeface="Helvetica Neue"/>
                <a:sym typeface="Helvetica Neue"/>
              </a:rPr>
              <a:t>Extensive identification and classification by material, form factor, color, and other visual attributes. </a:t>
            </a:r>
            <a:br>
              <a:rPr lang="en-US" sz="4400" dirty="0">
                <a:solidFill>
                  <a:schemeClr val="lt1"/>
                </a:solidFill>
                <a:latin typeface="Avenir Book" panose="02000503020000020003" pitchFamily="2" charset="0"/>
                <a:ea typeface="Helvetica Neue"/>
                <a:cs typeface="Helvetica Neue"/>
                <a:sym typeface="Helvetica Neue"/>
              </a:rPr>
            </a:br>
            <a:endParaRPr sz="4400" dirty="0">
              <a:solidFill>
                <a:schemeClr val="lt1"/>
              </a:solidFill>
              <a:latin typeface="Avenir Book" panose="02000503020000020003" pitchFamily="2" charset="0"/>
              <a:ea typeface="Helvetica Neue"/>
              <a:cs typeface="Helvetica Neue"/>
              <a:sym typeface="Helvetica Neue"/>
            </a:endParaRPr>
          </a:p>
        </p:txBody>
      </p:sp>
      <p:sp>
        <p:nvSpPr>
          <p:cNvPr id="196" name="Google Shape;196;p73"/>
          <p:cNvSpPr txBox="1">
            <a:spLocks noGrp="1"/>
          </p:cNvSpPr>
          <p:nvPr>
            <p:ph type="ftr" idx="11"/>
          </p:nvPr>
        </p:nvSpPr>
        <p:spPr>
          <a:xfrm>
            <a:off x="1192995" y="12985262"/>
            <a:ext cx="4598205" cy="38784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2"/>
                </a:solidFill>
                <a:latin typeface="Helvetica Neue"/>
                <a:ea typeface="Helvetica Neue"/>
                <a:cs typeface="Helvetica Neue"/>
                <a:sym typeface="Helvetica Neue"/>
              </a:rPr>
              <a:t>© 2020 </a:t>
            </a:r>
            <a:r>
              <a:rPr lang="en-US" sz="1200" b="1" i="0" u="none" strike="noStrike" cap="none">
                <a:solidFill>
                  <a:srgbClr val="FFC000"/>
                </a:solidFill>
                <a:latin typeface="Helvetica Neue"/>
                <a:ea typeface="Helvetica Neue"/>
                <a:cs typeface="Helvetica Neue"/>
                <a:sym typeface="Helvetica Neue"/>
              </a:rPr>
              <a:t>AMP Robotics</a:t>
            </a:r>
            <a:r>
              <a:rPr lang="en-US" sz="1200" b="0" i="0" u="none" strike="noStrike" cap="none">
                <a:solidFill>
                  <a:srgbClr val="FFC000"/>
                </a:solidFill>
                <a:latin typeface="Helvetica Neue"/>
                <a:ea typeface="Helvetica Neue"/>
                <a:cs typeface="Helvetica Neue"/>
                <a:sym typeface="Helvetica Neue"/>
              </a:rPr>
              <a:t>.</a:t>
            </a:r>
            <a:r>
              <a:rPr lang="en-US" sz="1200" b="0" i="0" u="none" strike="noStrike" cap="none">
                <a:solidFill>
                  <a:schemeClr val="dk2"/>
                </a:solidFill>
                <a:latin typeface="Helvetica Neue"/>
                <a:ea typeface="Helvetica Neue"/>
                <a:cs typeface="Helvetica Neue"/>
                <a:sym typeface="Helvetica Neue"/>
              </a:rPr>
              <a:t> Confidential</a:t>
            </a:r>
            <a:r>
              <a:rPr lang="en-US" sz="1200" b="0" i="0" u="none" strike="noStrike" cap="none">
                <a:solidFill>
                  <a:srgbClr val="FFFFFF"/>
                </a:solidFill>
                <a:latin typeface="Helvetica Neue"/>
                <a:ea typeface="Helvetica Neue"/>
                <a:cs typeface="Helvetica Neue"/>
                <a:sym typeface="Helvetica Neue"/>
              </a:rPr>
              <a:t>. </a:t>
            </a:r>
            <a:r>
              <a:rPr lang="en-US" sz="1200" b="1" i="0" u="none" strike="noStrike" cap="none">
                <a:solidFill>
                  <a:srgbClr val="FFC000"/>
                </a:solidFill>
                <a:latin typeface="Helvetica Neue"/>
                <a:ea typeface="Helvetica Neue"/>
                <a:cs typeface="Helvetica Neue"/>
                <a:sym typeface="Helvetica Neue"/>
              </a:rPr>
              <a:t>www.amprobotics.com</a:t>
            </a:r>
            <a:endParaRPr/>
          </a:p>
        </p:txBody>
      </p:sp>
      <p:sp>
        <p:nvSpPr>
          <p:cNvPr id="197" name="Google Shape;197;p73"/>
          <p:cNvSpPr txBox="1"/>
          <p:nvPr/>
        </p:nvSpPr>
        <p:spPr>
          <a:xfrm>
            <a:off x="23748211" y="13134113"/>
            <a:ext cx="425303"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Helvetica Neue"/>
                <a:ea typeface="Helvetica Neue"/>
                <a:cs typeface="Helvetica Neue"/>
                <a:sym typeface="Helvetica Neue"/>
              </a:rPr>
              <a:t>11</a:t>
            </a:fld>
            <a:endParaRPr sz="1200" b="0" i="0" u="none" strike="noStrike" cap="none">
              <a:solidFill>
                <a:schemeClr val="dk2"/>
              </a:solidFill>
              <a:latin typeface="Helvetica Neue"/>
              <a:ea typeface="Helvetica Neue"/>
              <a:cs typeface="Helvetica Neue"/>
              <a:sym typeface="Helvetica Neue"/>
            </a:endParaRPr>
          </a:p>
        </p:txBody>
      </p:sp>
      <p:pic>
        <p:nvPicPr>
          <p:cNvPr id="198" name="Google Shape;198;p73"/>
          <p:cNvPicPr preferRelativeResize="0"/>
          <p:nvPr/>
        </p:nvPicPr>
        <p:blipFill rotWithShape="1">
          <a:blip r:embed="rId4">
            <a:alphaModFix/>
          </a:blip>
          <a:srcRect/>
          <a:stretch/>
        </p:blipFill>
        <p:spPr>
          <a:xfrm>
            <a:off x="14167541" y="3959679"/>
            <a:ext cx="10214872" cy="68099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5"/>
          <p:cNvSpPr txBox="1">
            <a:spLocks noGrp="1"/>
          </p:cNvSpPr>
          <p:nvPr>
            <p:ph type="title"/>
          </p:nvPr>
        </p:nvSpPr>
        <p:spPr>
          <a:xfrm>
            <a:off x="1180079" y="1377667"/>
            <a:ext cx="21776442" cy="13678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Poppins Medium"/>
              <a:buNone/>
            </a:pPr>
            <a:endParaRPr/>
          </a:p>
        </p:txBody>
      </p:sp>
      <p:pic>
        <p:nvPicPr>
          <p:cNvPr id="204" name="Google Shape;204;p75"/>
          <p:cNvPicPr preferRelativeResize="0"/>
          <p:nvPr/>
        </p:nvPicPr>
        <p:blipFill rotWithShape="1">
          <a:blip r:embed="rId3">
            <a:alphaModFix/>
          </a:blip>
          <a:srcRect/>
          <a:stretch/>
        </p:blipFill>
        <p:spPr>
          <a:xfrm>
            <a:off x="0" y="-1523504"/>
            <a:ext cx="24383208" cy="15239504"/>
          </a:xfrm>
          <a:prstGeom prst="rect">
            <a:avLst/>
          </a:prstGeom>
          <a:noFill/>
          <a:ln>
            <a:noFill/>
          </a:ln>
        </p:spPr>
      </p:pic>
      <p:grpSp>
        <p:nvGrpSpPr>
          <p:cNvPr id="205" name="Google Shape;205;p75"/>
          <p:cNvGrpSpPr/>
          <p:nvPr/>
        </p:nvGrpSpPr>
        <p:grpSpPr>
          <a:xfrm>
            <a:off x="1465200" y="669813"/>
            <a:ext cx="14515605" cy="7565854"/>
            <a:chOff x="1465200" y="669813"/>
            <a:chExt cx="14515605" cy="7565854"/>
          </a:xfrm>
        </p:grpSpPr>
        <p:pic>
          <p:nvPicPr>
            <p:cNvPr id="206" name="Google Shape;206;p75" descr="Disney French Roast K-Cups - Joffrey's"/>
            <p:cNvPicPr preferRelativeResize="0"/>
            <p:nvPr/>
          </p:nvPicPr>
          <p:blipFill rotWithShape="1">
            <a:blip r:embed="rId4">
              <a:alphaModFix/>
            </a:blip>
            <a:srcRect/>
            <a:stretch/>
          </p:blipFill>
          <p:spPr>
            <a:xfrm>
              <a:off x="10900805" y="1377667"/>
              <a:ext cx="5080000" cy="6858000"/>
            </a:xfrm>
            <a:prstGeom prst="rect">
              <a:avLst/>
            </a:prstGeom>
            <a:noFill/>
            <a:ln>
              <a:noFill/>
            </a:ln>
          </p:spPr>
        </p:pic>
        <p:sp>
          <p:nvSpPr>
            <p:cNvPr id="207" name="Google Shape;207;p75"/>
            <p:cNvSpPr/>
            <p:nvPr/>
          </p:nvSpPr>
          <p:spPr>
            <a:xfrm>
              <a:off x="1465200" y="669813"/>
              <a:ext cx="2883246" cy="3009900"/>
            </a:xfrm>
            <a:prstGeom prst="ellipse">
              <a:avLst/>
            </a:prstGeom>
            <a:noFill/>
            <a:ln w="762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8" name="Google Shape;208;p75"/>
            <p:cNvSpPr/>
            <p:nvPr/>
          </p:nvSpPr>
          <p:spPr>
            <a:xfrm rot="-4396326">
              <a:off x="6447412" y="330035"/>
              <a:ext cx="1552051" cy="6246666"/>
            </a:xfrm>
            <a:prstGeom prst="down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76"/>
          <p:cNvSpPr/>
          <p:nvPr/>
        </p:nvSpPr>
        <p:spPr>
          <a:xfrm>
            <a:off x="0" y="0"/>
            <a:ext cx="24382413" cy="12649200"/>
          </a:xfrm>
          <a:prstGeom prst="rect">
            <a:avLst/>
          </a:prstGeom>
          <a:solidFill>
            <a:srgbClr val="FB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4" name="Google Shape;214;p76"/>
          <p:cNvSpPr/>
          <p:nvPr/>
        </p:nvSpPr>
        <p:spPr>
          <a:xfrm rot="-5400000">
            <a:off x="10985021" y="1995863"/>
            <a:ext cx="1552051" cy="9209921"/>
          </a:xfrm>
          <a:prstGeom prst="down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15" name="Google Shape;215;p76" descr="Disney French Roast K-Cups - Joffrey's"/>
          <p:cNvPicPr preferRelativeResize="0"/>
          <p:nvPr/>
        </p:nvPicPr>
        <p:blipFill rotWithShape="1">
          <a:blip r:embed="rId3">
            <a:alphaModFix/>
          </a:blip>
          <a:srcRect/>
          <a:stretch/>
        </p:blipFill>
        <p:spPr>
          <a:xfrm>
            <a:off x="2076085" y="3171824"/>
            <a:ext cx="5080000" cy="6858000"/>
          </a:xfrm>
          <a:prstGeom prst="rect">
            <a:avLst/>
          </a:prstGeom>
          <a:noFill/>
          <a:ln>
            <a:noFill/>
          </a:ln>
        </p:spPr>
      </p:pic>
      <p:pic>
        <p:nvPicPr>
          <p:cNvPr id="216" name="Google Shape;216;p76"/>
          <p:cNvPicPr preferRelativeResize="0"/>
          <p:nvPr/>
        </p:nvPicPr>
        <p:blipFill rotWithShape="1">
          <a:blip r:embed="rId4">
            <a:alphaModFix/>
          </a:blip>
          <a:srcRect/>
          <a:stretch/>
        </p:blipFill>
        <p:spPr>
          <a:xfrm>
            <a:off x="9812810" y="4895850"/>
            <a:ext cx="3409950" cy="3409950"/>
          </a:xfrm>
          <a:prstGeom prst="rect">
            <a:avLst/>
          </a:prstGeom>
          <a:noFill/>
          <a:ln>
            <a:noFill/>
          </a:ln>
        </p:spPr>
      </p:pic>
      <p:pic>
        <p:nvPicPr>
          <p:cNvPr id="217" name="Google Shape;217;p76" descr="PP Plastic Recycling"/>
          <p:cNvPicPr preferRelativeResize="0"/>
          <p:nvPr/>
        </p:nvPicPr>
        <p:blipFill rotWithShape="1">
          <a:blip r:embed="rId5">
            <a:alphaModFix/>
          </a:blip>
          <a:srcRect t="3247" r="25513"/>
          <a:stretch/>
        </p:blipFill>
        <p:spPr>
          <a:xfrm>
            <a:off x="17226330" y="4574359"/>
            <a:ext cx="4701613" cy="4567282"/>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79"/>
          <p:cNvSpPr/>
          <p:nvPr/>
        </p:nvSpPr>
        <p:spPr>
          <a:xfrm>
            <a:off x="0" y="0"/>
            <a:ext cx="24382413" cy="13716000"/>
          </a:xfrm>
          <a:prstGeom prst="rect">
            <a:avLst/>
          </a:prstGeom>
          <a:solidFill>
            <a:schemeClr val="accent1"/>
          </a:solidFill>
          <a:ln w="12700" cap="flat" cmpd="sng">
            <a:solidFill>
              <a:srgbClr val="002C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Helvetica Neue"/>
              <a:ea typeface="Helvetica Neue"/>
              <a:cs typeface="Helvetica Neue"/>
              <a:sym typeface="Helvetica Neue"/>
            </a:endParaRPr>
          </a:p>
        </p:txBody>
      </p:sp>
      <p:sp>
        <p:nvSpPr>
          <p:cNvPr id="223" name="Google Shape;223;p79"/>
          <p:cNvSpPr txBox="1">
            <a:spLocks noGrp="1"/>
          </p:cNvSpPr>
          <p:nvPr>
            <p:ph type="title"/>
          </p:nvPr>
        </p:nvSpPr>
        <p:spPr>
          <a:xfrm>
            <a:off x="1205541" y="4917305"/>
            <a:ext cx="21817012"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8000"/>
              <a:buFont typeface="Poppins Medium"/>
              <a:buNone/>
            </a:pPr>
            <a:r>
              <a:rPr lang="en-US" dirty="0">
                <a:latin typeface="Avenir Book" panose="02000503020000020003" pitchFamily="2" charset="0"/>
                <a:sym typeface="Poppins Medium"/>
              </a:rPr>
              <a:t>Thank you</a:t>
            </a:r>
            <a:endParaRPr dirty="0">
              <a:latin typeface="Avenir Book" panose="02000503020000020003" pitchFamily="2" charset="0"/>
            </a:endParaRPr>
          </a:p>
        </p:txBody>
      </p:sp>
      <p:cxnSp>
        <p:nvCxnSpPr>
          <p:cNvPr id="224" name="Google Shape;224;p79"/>
          <p:cNvCxnSpPr/>
          <p:nvPr/>
        </p:nvCxnSpPr>
        <p:spPr>
          <a:xfrm>
            <a:off x="1282700" y="6257400"/>
            <a:ext cx="21817012" cy="0"/>
          </a:xfrm>
          <a:prstGeom prst="straightConnector1">
            <a:avLst/>
          </a:prstGeom>
          <a:noFill/>
          <a:ln w="19050" cap="flat" cmpd="sng">
            <a:solidFill>
              <a:schemeClr val="accent2"/>
            </a:solidFill>
            <a:prstDash val="solid"/>
            <a:miter lim="400000"/>
            <a:headEnd type="none" w="sm" len="sm"/>
            <a:tailEnd type="none" w="sm" len="sm"/>
          </a:ln>
        </p:spPr>
      </p:cxnSp>
      <p:pic>
        <p:nvPicPr>
          <p:cNvPr id="225" name="Google Shape;225;p79"/>
          <p:cNvPicPr preferRelativeResize="0"/>
          <p:nvPr/>
        </p:nvPicPr>
        <p:blipFill rotWithShape="1">
          <a:blip r:embed="rId3">
            <a:alphaModFix/>
          </a:blip>
          <a:srcRect/>
          <a:stretch/>
        </p:blipFill>
        <p:spPr>
          <a:xfrm>
            <a:off x="21463141" y="12870783"/>
            <a:ext cx="1909439" cy="486299"/>
          </a:xfrm>
          <a:prstGeom prst="rect">
            <a:avLst/>
          </a:prstGeom>
          <a:noFill/>
          <a:ln>
            <a:noFill/>
          </a:ln>
        </p:spPr>
      </p:pic>
      <p:sp>
        <p:nvSpPr>
          <p:cNvPr id="226" name="Google Shape;226;p79"/>
          <p:cNvSpPr txBox="1"/>
          <p:nvPr/>
        </p:nvSpPr>
        <p:spPr>
          <a:xfrm>
            <a:off x="1192995" y="12985262"/>
            <a:ext cx="4598205" cy="38784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FBFFFF"/>
                </a:solidFill>
                <a:latin typeface="Helvetica Neue"/>
                <a:ea typeface="Helvetica Neue"/>
                <a:cs typeface="Helvetica Neue"/>
                <a:sym typeface="Helvetica Neue"/>
              </a:rPr>
              <a:t>© 2020 </a:t>
            </a:r>
            <a:r>
              <a:rPr lang="en-US" sz="1200" b="1" i="0" u="none" strike="noStrike" cap="none">
                <a:solidFill>
                  <a:srgbClr val="FFC000"/>
                </a:solidFill>
                <a:latin typeface="Helvetica Neue"/>
                <a:ea typeface="Helvetica Neue"/>
                <a:cs typeface="Helvetica Neue"/>
                <a:sym typeface="Helvetica Neue"/>
              </a:rPr>
              <a:t>AMP Robotics</a:t>
            </a:r>
            <a:r>
              <a:rPr lang="en-US" sz="1200" b="0" i="0" u="none" strike="noStrike" cap="none">
                <a:solidFill>
                  <a:srgbClr val="FFC000"/>
                </a:solidFill>
                <a:latin typeface="Helvetica Neue"/>
                <a:ea typeface="Helvetica Neue"/>
                <a:cs typeface="Helvetica Neue"/>
                <a:sym typeface="Helvetica Neue"/>
              </a:rPr>
              <a:t>.</a:t>
            </a:r>
            <a:r>
              <a:rPr lang="en-US" sz="1200" b="0" i="0" u="none" strike="noStrike" cap="none">
                <a:solidFill>
                  <a:srgbClr val="FBFFFF"/>
                </a:solidFill>
                <a:latin typeface="Helvetica Neue"/>
                <a:ea typeface="Helvetica Neue"/>
                <a:cs typeface="Helvetica Neue"/>
                <a:sym typeface="Helvetica Neue"/>
              </a:rPr>
              <a:t> Confidential</a:t>
            </a:r>
            <a:r>
              <a:rPr lang="en-US" sz="1200" b="0" i="0" u="none" strike="noStrike" cap="none">
                <a:solidFill>
                  <a:srgbClr val="FFFFFF"/>
                </a:solidFill>
                <a:latin typeface="Helvetica Neue"/>
                <a:ea typeface="Helvetica Neue"/>
                <a:cs typeface="Helvetica Neue"/>
                <a:sym typeface="Helvetica Neue"/>
              </a:rPr>
              <a:t>. </a:t>
            </a:r>
            <a:r>
              <a:rPr lang="en-US" sz="1200" b="1" i="0" u="none" strike="noStrike" cap="none">
                <a:solidFill>
                  <a:srgbClr val="FFC000"/>
                </a:solidFill>
                <a:latin typeface="Helvetica Neue"/>
                <a:ea typeface="Helvetica Neue"/>
                <a:cs typeface="Helvetica Neue"/>
                <a:sym typeface="Helvetica Neue"/>
              </a:rPr>
              <a:t>www.amprobotics.com</a:t>
            </a:r>
            <a:endParaRPr sz="1200" b="1" i="0" u="none" strike="noStrike" cap="none">
              <a:solidFill>
                <a:srgbClr val="FFC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de72c6b391_0_0"/>
          <p:cNvSpPr txBox="1">
            <a:spLocks noGrp="1"/>
          </p:cNvSpPr>
          <p:nvPr>
            <p:ph type="body" idx="4"/>
          </p:nvPr>
        </p:nvSpPr>
        <p:spPr>
          <a:xfrm>
            <a:off x="1326864" y="1391214"/>
            <a:ext cx="21748200" cy="1295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600"/>
              <a:buNone/>
            </a:pPr>
            <a:r>
              <a:rPr lang="en-US" dirty="0">
                <a:latin typeface="Avenir Book" panose="02000503020000020003" pitchFamily="2" charset="0"/>
              </a:rPr>
              <a:t>Material Recovery: Industry Challenges</a:t>
            </a:r>
            <a:endParaRPr dirty="0">
              <a:latin typeface="Avenir Book" panose="02000503020000020003" pitchFamily="2" charset="0"/>
            </a:endParaRPr>
          </a:p>
        </p:txBody>
      </p:sp>
      <p:sp>
        <p:nvSpPr>
          <p:cNvPr id="87" name="Google Shape;87;gde72c6b391_0_0"/>
          <p:cNvSpPr txBox="1">
            <a:spLocks noGrp="1"/>
          </p:cNvSpPr>
          <p:nvPr>
            <p:ph type="subTitle" idx="1"/>
          </p:nvPr>
        </p:nvSpPr>
        <p:spPr>
          <a:xfrm>
            <a:off x="1353201" y="3054800"/>
            <a:ext cx="20163900" cy="5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800" dirty="0">
                <a:latin typeface="Avenir Book" panose="02000503020000020003" pitchFamily="2" charset="0"/>
                <a:ea typeface="Poppins"/>
                <a:cs typeface="Poppins"/>
                <a:sym typeface="Poppins"/>
              </a:rPr>
              <a:t>MRFs are now tackling chronic industry challenges using data and automation </a:t>
            </a:r>
            <a:endParaRPr sz="3800" dirty="0">
              <a:latin typeface="Avenir Book" panose="02000503020000020003" pitchFamily="2" charset="0"/>
              <a:ea typeface="Poppins"/>
              <a:cs typeface="Poppins"/>
              <a:sym typeface="Poppins"/>
            </a:endParaRPr>
          </a:p>
        </p:txBody>
      </p:sp>
      <p:sp>
        <p:nvSpPr>
          <p:cNvPr id="88" name="Google Shape;88;gde72c6b391_0_0"/>
          <p:cNvSpPr txBox="1">
            <a:spLocks noGrp="1"/>
          </p:cNvSpPr>
          <p:nvPr>
            <p:ph type="ftr" idx="11"/>
          </p:nvPr>
        </p:nvSpPr>
        <p:spPr>
          <a:xfrm>
            <a:off x="1192995" y="12985262"/>
            <a:ext cx="4598100" cy="387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2"/>
                </a:solidFill>
                <a:latin typeface="Helvetica Neue"/>
                <a:ea typeface="Helvetica Neue"/>
                <a:cs typeface="Helvetica Neue"/>
                <a:sym typeface="Helvetica Neue"/>
              </a:rPr>
              <a:t>© 2020 </a:t>
            </a:r>
            <a:r>
              <a:rPr lang="en-US" sz="1200" b="1" i="0" u="none" strike="noStrike" cap="none">
                <a:solidFill>
                  <a:srgbClr val="FFC000"/>
                </a:solidFill>
                <a:latin typeface="Helvetica Neue"/>
                <a:ea typeface="Helvetica Neue"/>
                <a:cs typeface="Helvetica Neue"/>
                <a:sym typeface="Helvetica Neue"/>
              </a:rPr>
              <a:t>AMP Robotics</a:t>
            </a:r>
            <a:r>
              <a:rPr lang="en-US" sz="1200" b="0" i="0" u="none" strike="noStrike" cap="none">
                <a:solidFill>
                  <a:srgbClr val="FFC000"/>
                </a:solidFill>
                <a:latin typeface="Helvetica Neue"/>
                <a:ea typeface="Helvetica Neue"/>
                <a:cs typeface="Helvetica Neue"/>
                <a:sym typeface="Helvetica Neue"/>
              </a:rPr>
              <a:t>.</a:t>
            </a:r>
            <a:r>
              <a:rPr lang="en-US" sz="1200" b="0" i="0" u="none" strike="noStrike" cap="none">
                <a:solidFill>
                  <a:schemeClr val="dk2"/>
                </a:solidFill>
                <a:latin typeface="Helvetica Neue"/>
                <a:ea typeface="Helvetica Neue"/>
                <a:cs typeface="Helvetica Neue"/>
                <a:sym typeface="Helvetica Neue"/>
              </a:rPr>
              <a:t> Confidential</a:t>
            </a:r>
            <a:r>
              <a:rPr lang="en-US" sz="1200" b="0" i="0" u="none" strike="noStrike" cap="none">
                <a:solidFill>
                  <a:srgbClr val="FFFFFF"/>
                </a:solidFill>
                <a:latin typeface="Helvetica Neue"/>
                <a:ea typeface="Helvetica Neue"/>
                <a:cs typeface="Helvetica Neue"/>
                <a:sym typeface="Helvetica Neue"/>
              </a:rPr>
              <a:t>. </a:t>
            </a:r>
            <a:r>
              <a:rPr lang="en-US" sz="1200" b="1" i="0" u="none" strike="noStrike" cap="none">
                <a:solidFill>
                  <a:srgbClr val="FFC000"/>
                </a:solidFill>
                <a:latin typeface="Helvetica Neue"/>
                <a:ea typeface="Helvetica Neue"/>
                <a:cs typeface="Helvetica Neue"/>
                <a:sym typeface="Helvetica Neue"/>
              </a:rPr>
              <a:t>www.amprobotics.com</a:t>
            </a:r>
            <a:endParaRPr/>
          </a:p>
        </p:txBody>
      </p:sp>
      <p:sp>
        <p:nvSpPr>
          <p:cNvPr id="89" name="Google Shape;89;gde72c6b391_0_0"/>
          <p:cNvSpPr txBox="1"/>
          <p:nvPr/>
        </p:nvSpPr>
        <p:spPr>
          <a:xfrm>
            <a:off x="23748211" y="13134113"/>
            <a:ext cx="4254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Helvetica Neue"/>
                <a:ea typeface="Helvetica Neue"/>
                <a:cs typeface="Helvetica Neue"/>
                <a:sym typeface="Helvetica Neue"/>
              </a:rPr>
              <a:t>2</a:t>
            </a:fld>
            <a:endParaRPr sz="1200" b="0" i="0" u="none" strike="noStrike" cap="none">
              <a:solidFill>
                <a:schemeClr val="dk2"/>
              </a:solidFill>
              <a:latin typeface="Helvetica Neue"/>
              <a:ea typeface="Helvetica Neue"/>
              <a:cs typeface="Helvetica Neue"/>
              <a:sym typeface="Helvetica Neue"/>
            </a:endParaRPr>
          </a:p>
        </p:txBody>
      </p:sp>
      <p:pic>
        <p:nvPicPr>
          <p:cNvPr id="90" name="Google Shape;90;gde72c6b391_0_0"/>
          <p:cNvPicPr preferRelativeResize="0"/>
          <p:nvPr/>
        </p:nvPicPr>
        <p:blipFill rotWithShape="1">
          <a:blip r:embed="rId3">
            <a:alphaModFix/>
          </a:blip>
          <a:srcRect/>
          <a:stretch/>
        </p:blipFill>
        <p:spPr>
          <a:xfrm>
            <a:off x="1956475" y="4250450"/>
            <a:ext cx="6417600" cy="8053950"/>
          </a:xfrm>
          <a:prstGeom prst="rect">
            <a:avLst/>
          </a:prstGeom>
          <a:noFill/>
          <a:ln>
            <a:noFill/>
          </a:ln>
        </p:spPr>
      </p:pic>
      <p:pic>
        <p:nvPicPr>
          <p:cNvPr id="91" name="Google Shape;91;gde72c6b391_0_0"/>
          <p:cNvPicPr preferRelativeResize="0"/>
          <p:nvPr/>
        </p:nvPicPr>
        <p:blipFill rotWithShape="1">
          <a:blip r:embed="rId4">
            <a:alphaModFix/>
          </a:blip>
          <a:srcRect/>
          <a:stretch/>
        </p:blipFill>
        <p:spPr>
          <a:xfrm>
            <a:off x="10174290" y="4647474"/>
            <a:ext cx="1561834" cy="1590321"/>
          </a:xfrm>
          <a:prstGeom prst="rect">
            <a:avLst/>
          </a:prstGeom>
          <a:noFill/>
          <a:ln>
            <a:noFill/>
          </a:ln>
        </p:spPr>
      </p:pic>
      <p:pic>
        <p:nvPicPr>
          <p:cNvPr id="92" name="Google Shape;92;gde72c6b391_0_0"/>
          <p:cNvPicPr preferRelativeResize="0"/>
          <p:nvPr/>
        </p:nvPicPr>
        <p:blipFill rotWithShape="1">
          <a:blip r:embed="rId5">
            <a:alphaModFix/>
          </a:blip>
          <a:srcRect/>
          <a:stretch/>
        </p:blipFill>
        <p:spPr>
          <a:xfrm>
            <a:off x="10174290" y="7109618"/>
            <a:ext cx="1561834" cy="1590321"/>
          </a:xfrm>
          <a:prstGeom prst="rect">
            <a:avLst/>
          </a:prstGeom>
          <a:noFill/>
          <a:ln>
            <a:noFill/>
          </a:ln>
        </p:spPr>
      </p:pic>
      <p:pic>
        <p:nvPicPr>
          <p:cNvPr id="93" name="Google Shape;93;gde72c6b391_0_0"/>
          <p:cNvPicPr preferRelativeResize="0"/>
          <p:nvPr/>
        </p:nvPicPr>
        <p:blipFill rotWithShape="1">
          <a:blip r:embed="rId6">
            <a:alphaModFix/>
          </a:blip>
          <a:srcRect/>
          <a:stretch/>
        </p:blipFill>
        <p:spPr>
          <a:xfrm>
            <a:off x="10174290" y="9940285"/>
            <a:ext cx="1561834" cy="1590321"/>
          </a:xfrm>
          <a:prstGeom prst="rect">
            <a:avLst/>
          </a:prstGeom>
          <a:noFill/>
          <a:ln>
            <a:noFill/>
          </a:ln>
        </p:spPr>
      </p:pic>
      <p:sp>
        <p:nvSpPr>
          <p:cNvPr id="94" name="Google Shape;94;gde72c6b391_0_0"/>
          <p:cNvSpPr/>
          <p:nvPr/>
        </p:nvSpPr>
        <p:spPr>
          <a:xfrm>
            <a:off x="12126575" y="4758400"/>
            <a:ext cx="10807800" cy="136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Avenir Book" panose="02000503020000020003" pitchFamily="2" charset="0"/>
                <a:ea typeface="Poppins"/>
                <a:cs typeface="Poppins"/>
                <a:sym typeface="Poppins"/>
              </a:rPr>
              <a:t>High sortation costs that erode the value of scrap commodities</a:t>
            </a:r>
            <a:endParaRPr sz="4400" b="0" i="0" u="none" strike="noStrike" cap="none" dirty="0">
              <a:solidFill>
                <a:schemeClr val="lt1"/>
              </a:solidFill>
              <a:latin typeface="Avenir Book" panose="02000503020000020003" pitchFamily="2" charset="0"/>
              <a:ea typeface="Poppins"/>
              <a:cs typeface="Poppins"/>
              <a:sym typeface="Poppins"/>
            </a:endParaRPr>
          </a:p>
        </p:txBody>
      </p:sp>
      <p:sp>
        <p:nvSpPr>
          <p:cNvPr id="95" name="Google Shape;95;gde72c6b391_0_0"/>
          <p:cNvSpPr/>
          <p:nvPr/>
        </p:nvSpPr>
        <p:spPr>
          <a:xfrm>
            <a:off x="12176476" y="7328600"/>
            <a:ext cx="10562400" cy="136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Avenir Book" panose="02000503020000020003" pitchFamily="2" charset="0"/>
                <a:ea typeface="Poppins"/>
                <a:cs typeface="Poppins"/>
                <a:sym typeface="Poppins"/>
              </a:rPr>
              <a:t>Rapidly evolving tons of material, challenging material quality, resale value, and loss to landfill</a:t>
            </a:r>
            <a:endParaRPr sz="4400" b="0" i="0" u="none" strike="noStrike" cap="none" dirty="0">
              <a:solidFill>
                <a:schemeClr val="lt1"/>
              </a:solidFill>
              <a:latin typeface="Avenir Book" panose="02000503020000020003" pitchFamily="2" charset="0"/>
              <a:ea typeface="Poppins"/>
              <a:cs typeface="Poppins"/>
              <a:sym typeface="Poppins"/>
            </a:endParaRPr>
          </a:p>
        </p:txBody>
      </p:sp>
      <p:sp>
        <p:nvSpPr>
          <p:cNvPr id="96" name="Google Shape;96;gde72c6b391_0_0"/>
          <p:cNvSpPr/>
          <p:nvPr/>
        </p:nvSpPr>
        <p:spPr>
          <a:xfrm>
            <a:off x="12176475" y="10224775"/>
            <a:ext cx="9948000" cy="136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Avenir Book" panose="02000503020000020003" pitchFamily="2" charset="0"/>
                <a:ea typeface="Poppins"/>
                <a:cs typeface="Poppins"/>
                <a:sym typeface="Poppins"/>
              </a:rPr>
              <a:t>Chronic labor shortages, injury risk, and high turnover</a:t>
            </a:r>
            <a:endParaRPr sz="4400" b="0" i="0" u="none" strike="noStrike" cap="none" dirty="0">
              <a:solidFill>
                <a:schemeClr val="lt1"/>
              </a:solidFill>
              <a:latin typeface="Avenir Book" panose="02000503020000020003" pitchFamily="2" charset="0"/>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gde72c6b391_0_94"/>
          <p:cNvPicPr preferRelativeResize="0"/>
          <p:nvPr/>
        </p:nvPicPr>
        <p:blipFill rotWithShape="1">
          <a:blip r:embed="rId3">
            <a:alphaModFix/>
          </a:blip>
          <a:srcRect/>
          <a:stretch/>
        </p:blipFill>
        <p:spPr>
          <a:xfrm>
            <a:off x="0" y="446"/>
            <a:ext cx="24382417" cy="13715109"/>
          </a:xfrm>
          <a:prstGeom prst="rect">
            <a:avLst/>
          </a:prstGeom>
          <a:noFill/>
          <a:ln>
            <a:noFill/>
          </a:ln>
        </p:spPr>
      </p:pic>
      <p:sp>
        <p:nvSpPr>
          <p:cNvPr id="102" name="Google Shape;102;gde72c6b391_0_94"/>
          <p:cNvSpPr/>
          <p:nvPr/>
        </p:nvSpPr>
        <p:spPr>
          <a:xfrm>
            <a:off x="-49" y="0"/>
            <a:ext cx="24382499" cy="13716000"/>
          </a:xfrm>
          <a:prstGeom prst="rect">
            <a:avLst/>
          </a:prstGeom>
          <a:solidFill>
            <a:srgbClr val="000000">
              <a:alpha val="44705"/>
            </a:srgbClr>
          </a:solidFill>
          <a:ln w="12700" cap="flat" cmpd="sng">
            <a:solidFill>
              <a:srgbClr val="002C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03" name="Google Shape;103;gde72c6b391_0_94"/>
          <p:cNvSpPr txBox="1">
            <a:spLocks noGrp="1"/>
          </p:cNvSpPr>
          <p:nvPr>
            <p:ph type="subTitle" idx="1"/>
          </p:nvPr>
        </p:nvSpPr>
        <p:spPr>
          <a:xfrm>
            <a:off x="1205541" y="6458592"/>
            <a:ext cx="21001200" cy="1488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AFAFA"/>
              </a:buClr>
              <a:buSzPts val="3600"/>
              <a:buNone/>
            </a:pPr>
            <a:r>
              <a:rPr lang="en-US" sz="4600" dirty="0">
                <a:latin typeface="Avenir Book" panose="02000503020000020003" pitchFamily="2" charset="0"/>
                <a:ea typeface="Poppins"/>
                <a:cs typeface="Poppins"/>
                <a:sym typeface="Poppins"/>
              </a:rPr>
              <a:t>Drive down the cost of sortation, improve operational efficiency, and increase the recovery of high-value commodities using data and automation</a:t>
            </a:r>
            <a:endParaRPr sz="4600" dirty="0">
              <a:latin typeface="Avenir Book" panose="02000503020000020003" pitchFamily="2" charset="0"/>
              <a:ea typeface="Poppins"/>
              <a:cs typeface="Poppins"/>
              <a:sym typeface="Poppins"/>
            </a:endParaRPr>
          </a:p>
        </p:txBody>
      </p:sp>
      <p:sp>
        <p:nvSpPr>
          <p:cNvPr id="104" name="Google Shape;104;gde72c6b391_0_94"/>
          <p:cNvSpPr txBox="1">
            <a:spLocks noGrp="1"/>
          </p:cNvSpPr>
          <p:nvPr>
            <p:ph type="title"/>
          </p:nvPr>
        </p:nvSpPr>
        <p:spPr>
          <a:xfrm>
            <a:off x="1205541" y="4917305"/>
            <a:ext cx="21816899" cy="1325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8000"/>
              <a:buFont typeface="Poppins Medium"/>
              <a:buNone/>
            </a:pPr>
            <a:r>
              <a:rPr lang="en-US" dirty="0">
                <a:latin typeface="Avenir Book" panose="02000503020000020003" pitchFamily="2" charset="0"/>
                <a:sym typeface="Poppins Medium"/>
              </a:rPr>
              <a:t>Our Mission</a:t>
            </a:r>
            <a:endParaRPr dirty="0">
              <a:latin typeface="Avenir Book" panose="02000503020000020003" pitchFamily="2" charset="0"/>
            </a:endParaRPr>
          </a:p>
        </p:txBody>
      </p:sp>
      <p:cxnSp>
        <p:nvCxnSpPr>
          <p:cNvPr id="105" name="Google Shape;105;gde72c6b391_0_94"/>
          <p:cNvCxnSpPr/>
          <p:nvPr/>
        </p:nvCxnSpPr>
        <p:spPr>
          <a:xfrm>
            <a:off x="1282700" y="6257400"/>
            <a:ext cx="21816899" cy="0"/>
          </a:xfrm>
          <a:prstGeom prst="straightConnector1">
            <a:avLst/>
          </a:prstGeom>
          <a:noFill/>
          <a:ln w="19050" cap="flat" cmpd="sng">
            <a:solidFill>
              <a:schemeClr val="accent2"/>
            </a:solidFill>
            <a:prstDash val="solid"/>
            <a:miter lim="400000"/>
            <a:headEnd type="none" w="sm" len="sm"/>
            <a:tailEnd type="none" w="sm" len="sm"/>
          </a:ln>
        </p:spPr>
      </p:cxnSp>
      <p:pic>
        <p:nvPicPr>
          <p:cNvPr id="106" name="Google Shape;106;gde72c6b391_0_94"/>
          <p:cNvPicPr preferRelativeResize="0"/>
          <p:nvPr/>
        </p:nvPicPr>
        <p:blipFill rotWithShape="1">
          <a:blip r:embed="rId4">
            <a:alphaModFix/>
          </a:blip>
          <a:srcRect/>
          <a:stretch/>
        </p:blipFill>
        <p:spPr>
          <a:xfrm>
            <a:off x="21463141" y="12870783"/>
            <a:ext cx="1909439" cy="486300"/>
          </a:xfrm>
          <a:prstGeom prst="rect">
            <a:avLst/>
          </a:prstGeom>
          <a:noFill/>
          <a:ln>
            <a:noFill/>
          </a:ln>
        </p:spPr>
      </p:pic>
      <p:sp>
        <p:nvSpPr>
          <p:cNvPr id="107" name="Google Shape;107;gde72c6b391_0_94"/>
          <p:cNvSpPr txBox="1"/>
          <p:nvPr/>
        </p:nvSpPr>
        <p:spPr>
          <a:xfrm>
            <a:off x="1192995" y="12888997"/>
            <a:ext cx="5030100" cy="48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F4F5F5"/>
                </a:solidFill>
                <a:latin typeface="Helvetica Neue"/>
                <a:ea typeface="Helvetica Neue"/>
                <a:cs typeface="Helvetica Neue"/>
                <a:sym typeface="Helvetica Neue"/>
              </a:rPr>
              <a:t>© 2020 </a:t>
            </a:r>
            <a:r>
              <a:rPr lang="en-US" sz="1200" b="1" i="0" u="none" strike="noStrike" cap="none">
                <a:solidFill>
                  <a:schemeClr val="accent2"/>
                </a:solidFill>
                <a:latin typeface="Helvetica Neue"/>
                <a:ea typeface="Helvetica Neue"/>
                <a:cs typeface="Helvetica Neue"/>
                <a:sym typeface="Helvetica Neue"/>
              </a:rPr>
              <a:t>AMP Robotics</a:t>
            </a:r>
            <a:r>
              <a:rPr lang="en-US" sz="1200" b="0" i="0" u="none" strike="noStrike" cap="none">
                <a:solidFill>
                  <a:schemeClr val="dk2"/>
                </a:solidFill>
                <a:latin typeface="Helvetica Neue"/>
                <a:ea typeface="Helvetica Neue"/>
                <a:cs typeface="Helvetica Neue"/>
                <a:sym typeface="Helvetica Neue"/>
              </a:rPr>
              <a:t>. </a:t>
            </a:r>
            <a:r>
              <a:rPr lang="en-US" sz="1200" b="0" i="0" u="none" strike="noStrike" cap="none">
                <a:solidFill>
                  <a:srgbClr val="F4F5F5"/>
                </a:solidFill>
                <a:latin typeface="Helvetica Neue"/>
                <a:ea typeface="Helvetica Neue"/>
                <a:cs typeface="Helvetica Neue"/>
                <a:sym typeface="Helvetica Neue"/>
              </a:rPr>
              <a:t>Confidential. </a:t>
            </a:r>
            <a:r>
              <a:rPr lang="en-US" sz="1200" b="1" i="0" u="none" strike="noStrike" cap="none">
                <a:solidFill>
                  <a:schemeClr val="dk2"/>
                </a:solidFill>
                <a:latin typeface="Helvetica Neue"/>
                <a:ea typeface="Helvetica Neue"/>
                <a:cs typeface="Helvetica Neue"/>
                <a:sym typeface="Helvetica Neue"/>
              </a:rPr>
              <a:t> </a:t>
            </a:r>
            <a:r>
              <a:rPr lang="en-US" sz="1200" b="1" i="0" u="none" strike="noStrike" cap="none">
                <a:solidFill>
                  <a:schemeClr val="accent2"/>
                </a:solidFill>
                <a:latin typeface="Helvetica Neue"/>
                <a:ea typeface="Helvetica Neue"/>
                <a:cs typeface="Helvetica Neue"/>
                <a:sym typeface="Helvetica Neue"/>
              </a:rPr>
              <a:t>www.amprobotics.com</a:t>
            </a:r>
            <a:endParaRPr sz="1200" b="1" i="0" u="none" strike="noStrike" cap="none">
              <a:solidFill>
                <a:schemeClr val="accent2"/>
              </a:solidFill>
              <a:latin typeface="Helvetica Neue"/>
              <a:ea typeface="Helvetica Neue"/>
              <a:cs typeface="Helvetica Neue"/>
              <a:sym typeface="Helvetica Neue"/>
            </a:endParaRPr>
          </a:p>
        </p:txBody>
      </p:sp>
      <p:sp>
        <p:nvSpPr>
          <p:cNvPr id="108" name="Google Shape;108;gde72c6b391_0_94"/>
          <p:cNvSpPr txBox="1"/>
          <p:nvPr/>
        </p:nvSpPr>
        <p:spPr>
          <a:xfrm>
            <a:off x="23748211" y="13134113"/>
            <a:ext cx="4254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Helvetica Neue"/>
                <a:ea typeface="Helvetica Neue"/>
                <a:cs typeface="Helvetica Neue"/>
                <a:sym typeface="Helvetica Neue"/>
              </a:rPr>
              <a:t>3</a:t>
            </a:fld>
            <a:endParaRPr sz="1200" b="0" i="0" u="none" strike="noStrike" cap="none">
              <a:solidFill>
                <a:schemeClr val="dk2"/>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gdfefd0c3c5_0_0"/>
          <p:cNvPicPr preferRelativeResize="0"/>
          <p:nvPr/>
        </p:nvPicPr>
        <p:blipFill rotWithShape="1">
          <a:blip r:embed="rId3">
            <a:alphaModFix/>
          </a:blip>
          <a:srcRect/>
          <a:stretch/>
        </p:blipFill>
        <p:spPr>
          <a:xfrm>
            <a:off x="13255895" y="3981275"/>
            <a:ext cx="9598254" cy="5753449"/>
          </a:xfrm>
          <a:prstGeom prst="rect">
            <a:avLst/>
          </a:prstGeom>
          <a:noFill/>
          <a:ln>
            <a:noFill/>
          </a:ln>
        </p:spPr>
      </p:pic>
      <p:sp>
        <p:nvSpPr>
          <p:cNvPr id="115" name="Google Shape;115;gdfefd0c3c5_0_0"/>
          <p:cNvSpPr txBox="1">
            <a:spLocks noGrp="1"/>
          </p:cNvSpPr>
          <p:nvPr>
            <p:ph type="body" idx="4"/>
          </p:nvPr>
        </p:nvSpPr>
        <p:spPr>
          <a:xfrm>
            <a:off x="1326864" y="1391214"/>
            <a:ext cx="21748200" cy="1295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600"/>
              <a:buNone/>
            </a:pPr>
            <a:r>
              <a:rPr lang="en-US" dirty="0">
                <a:latin typeface="Avenir Book" panose="02000503020000020003" pitchFamily="2" charset="0"/>
              </a:rPr>
              <a:t>About AMP Robotics</a:t>
            </a:r>
            <a:endParaRPr dirty="0">
              <a:latin typeface="Avenir Book" panose="02000503020000020003" pitchFamily="2" charset="0"/>
            </a:endParaRPr>
          </a:p>
        </p:txBody>
      </p:sp>
      <p:sp>
        <p:nvSpPr>
          <p:cNvPr id="116" name="Google Shape;116;gdfefd0c3c5_0_0"/>
          <p:cNvSpPr txBox="1">
            <a:spLocks noGrp="1"/>
          </p:cNvSpPr>
          <p:nvPr>
            <p:ph type="subTitle" idx="1"/>
          </p:nvPr>
        </p:nvSpPr>
        <p:spPr>
          <a:xfrm>
            <a:off x="1353163" y="3207210"/>
            <a:ext cx="7947000" cy="5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dirty="0">
                <a:solidFill>
                  <a:schemeClr val="dk1"/>
                </a:solidFill>
                <a:latin typeface="Avenir Book" panose="02000503020000020003" pitchFamily="2" charset="0"/>
              </a:rPr>
              <a:t>Pioneering AI for Recycling Applications</a:t>
            </a:r>
            <a:endParaRPr dirty="0">
              <a:solidFill>
                <a:schemeClr val="dk1"/>
              </a:solidFill>
              <a:latin typeface="Avenir Book" panose="02000503020000020003" pitchFamily="2" charset="0"/>
            </a:endParaRPr>
          </a:p>
        </p:txBody>
      </p:sp>
      <p:sp>
        <p:nvSpPr>
          <p:cNvPr id="117" name="Google Shape;117;gdfefd0c3c5_0_0"/>
          <p:cNvSpPr txBox="1">
            <a:spLocks noGrp="1"/>
          </p:cNvSpPr>
          <p:nvPr>
            <p:ph type="body" idx="4"/>
          </p:nvPr>
        </p:nvSpPr>
        <p:spPr>
          <a:xfrm>
            <a:off x="1382075" y="4042625"/>
            <a:ext cx="10773300" cy="8085300"/>
          </a:xfrm>
          <a:prstGeom prst="rect">
            <a:avLst/>
          </a:prstGeom>
          <a:noFill/>
          <a:ln>
            <a:noFill/>
          </a:ln>
        </p:spPr>
        <p:txBody>
          <a:bodyPr spcFirstLastPara="1" wrap="square" lIns="91425" tIns="45700" rIns="91425" bIns="45700" anchor="t" anchorCtr="0">
            <a:noAutofit/>
          </a:bodyPr>
          <a:lstStyle/>
          <a:p>
            <a:pPr marL="466725" lvl="0" indent="-466725" algn="l" rtl="0">
              <a:lnSpc>
                <a:spcPct val="150000"/>
              </a:lnSpc>
              <a:spcBef>
                <a:spcPts val="0"/>
              </a:spcBef>
              <a:spcAft>
                <a:spcPts val="0"/>
              </a:spcAft>
              <a:buClr>
                <a:schemeClr val="lt1"/>
              </a:buClr>
              <a:buSzPts val="3200"/>
              <a:buFont typeface="Arial"/>
              <a:buChar char="•"/>
            </a:pPr>
            <a:r>
              <a:rPr lang="en-US" sz="2800" dirty="0">
                <a:solidFill>
                  <a:schemeClr val="lt1"/>
                </a:solidFill>
                <a:latin typeface="Avenir Book" panose="02000503020000020003" pitchFamily="2" charset="0"/>
                <a:ea typeface="Helvetica Neue"/>
                <a:cs typeface="Helvetica Neue"/>
                <a:sym typeface="Helvetica Neue"/>
              </a:rPr>
              <a:t>Founded in 2014 by </a:t>
            </a:r>
            <a:r>
              <a:rPr lang="en-US" sz="2800" dirty="0" err="1">
                <a:solidFill>
                  <a:schemeClr val="lt1"/>
                </a:solidFill>
                <a:latin typeface="Avenir Book" panose="02000503020000020003" pitchFamily="2" charset="0"/>
                <a:ea typeface="Helvetica Neue"/>
                <a:cs typeface="Helvetica Neue"/>
                <a:sym typeface="Helvetica Neue"/>
              </a:rPr>
              <a:t>Matanya</a:t>
            </a:r>
            <a:r>
              <a:rPr lang="en-US" sz="2800" dirty="0">
                <a:solidFill>
                  <a:schemeClr val="lt1"/>
                </a:solidFill>
                <a:latin typeface="Avenir Book" panose="02000503020000020003" pitchFamily="2" charset="0"/>
                <a:ea typeface="Helvetica Neue"/>
                <a:cs typeface="Helvetica Neue"/>
                <a:sym typeface="Helvetica Neue"/>
              </a:rPr>
              <a:t> Horowitz, PhD </a:t>
            </a:r>
            <a:endParaRPr dirty="0">
              <a:latin typeface="Avenir Book" panose="02000503020000020003" pitchFamily="2" charset="0"/>
            </a:endParaRPr>
          </a:p>
          <a:p>
            <a:pPr marL="457177" lvl="0" indent="-457177" algn="l" rtl="0">
              <a:lnSpc>
                <a:spcPct val="150000"/>
              </a:lnSpc>
              <a:spcBef>
                <a:spcPts val="0"/>
              </a:spcBef>
              <a:spcAft>
                <a:spcPts val="0"/>
              </a:spcAft>
              <a:buClr>
                <a:schemeClr val="lt1"/>
              </a:buClr>
              <a:buSzPts val="3200"/>
              <a:buFont typeface="Helvetica Neue"/>
              <a:buChar char="•"/>
            </a:pPr>
            <a:r>
              <a:rPr lang="en-US" sz="2800" dirty="0">
                <a:solidFill>
                  <a:schemeClr val="lt1"/>
                </a:solidFill>
                <a:latin typeface="Avenir Book" panose="02000503020000020003" pitchFamily="2" charset="0"/>
                <a:ea typeface="Helvetica Neue"/>
                <a:cs typeface="Helvetica Neue"/>
                <a:sym typeface="Helvetica Neue"/>
              </a:rPr>
              <a:t>Made in the USA, based in Colorado</a:t>
            </a:r>
            <a:endParaRPr dirty="0">
              <a:latin typeface="Avenir Book" panose="02000503020000020003" pitchFamily="2" charset="0"/>
            </a:endParaRPr>
          </a:p>
          <a:p>
            <a:pPr marL="457177" lvl="0" indent="-457177" algn="l" rtl="0">
              <a:lnSpc>
                <a:spcPct val="150000"/>
              </a:lnSpc>
              <a:spcBef>
                <a:spcPts val="0"/>
              </a:spcBef>
              <a:spcAft>
                <a:spcPts val="0"/>
              </a:spcAft>
              <a:buClr>
                <a:schemeClr val="lt1"/>
              </a:buClr>
              <a:buSzPts val="3200"/>
              <a:buFont typeface="Helvetica Neue"/>
              <a:buChar char="•"/>
            </a:pPr>
            <a:r>
              <a:rPr lang="en-US" sz="2800" dirty="0">
                <a:solidFill>
                  <a:schemeClr val="lt1"/>
                </a:solidFill>
                <a:latin typeface="Avenir Book" panose="02000503020000020003" pitchFamily="2" charset="0"/>
                <a:ea typeface="Helvetica Neue"/>
                <a:cs typeface="Helvetica Neue"/>
                <a:sym typeface="Helvetica Neue"/>
              </a:rPr>
              <a:t>Nearly 150 employees with three facilities</a:t>
            </a:r>
            <a:endParaRPr dirty="0">
              <a:latin typeface="Avenir Book" panose="02000503020000020003" pitchFamily="2" charset="0"/>
            </a:endParaRPr>
          </a:p>
          <a:p>
            <a:pPr marL="457177" lvl="0" indent="-457177" algn="l" rtl="0">
              <a:lnSpc>
                <a:spcPct val="150000"/>
              </a:lnSpc>
              <a:spcBef>
                <a:spcPts val="0"/>
              </a:spcBef>
              <a:spcAft>
                <a:spcPts val="0"/>
              </a:spcAft>
              <a:buClr>
                <a:schemeClr val="lt1"/>
              </a:buClr>
              <a:buSzPts val="3200"/>
              <a:buFont typeface="Helvetica Neue"/>
              <a:buChar char="•"/>
            </a:pPr>
            <a:r>
              <a:rPr lang="en-US" sz="2800" dirty="0">
                <a:solidFill>
                  <a:schemeClr val="lt1"/>
                </a:solidFill>
                <a:latin typeface="Avenir Book" panose="02000503020000020003" pitchFamily="2" charset="0"/>
                <a:ea typeface="Helvetica Neue"/>
                <a:cs typeface="Helvetica Neue"/>
                <a:sym typeface="Helvetica Neue"/>
              </a:rPr>
              <a:t>Vertically integrated AI and robotics developed by a team of pioneering scientists, engineers and waste industry vets </a:t>
            </a:r>
            <a:endParaRPr dirty="0">
              <a:latin typeface="Avenir Book" panose="02000503020000020003" pitchFamily="2" charset="0"/>
            </a:endParaRPr>
          </a:p>
          <a:p>
            <a:pPr marL="457177" lvl="0" indent="-457177" algn="l" rtl="0">
              <a:lnSpc>
                <a:spcPct val="150000"/>
              </a:lnSpc>
              <a:spcBef>
                <a:spcPts val="0"/>
              </a:spcBef>
              <a:spcAft>
                <a:spcPts val="0"/>
              </a:spcAft>
              <a:buClr>
                <a:schemeClr val="lt1"/>
              </a:buClr>
              <a:buSzPts val="3200"/>
              <a:buFont typeface="Helvetica Neue"/>
              <a:buChar char="•"/>
            </a:pPr>
            <a:r>
              <a:rPr lang="en-US" sz="2800" dirty="0">
                <a:solidFill>
                  <a:schemeClr val="lt1"/>
                </a:solidFill>
                <a:latin typeface="Avenir Book" panose="02000503020000020003" pitchFamily="2" charset="0"/>
                <a:ea typeface="Helvetica Neue"/>
                <a:cs typeface="Helvetica Neue"/>
                <a:sym typeface="Helvetica Neue"/>
              </a:rPr>
              <a:t>Applications for C&amp;D, single stream, organics, and e-scrap</a:t>
            </a:r>
            <a:endParaRPr dirty="0">
              <a:latin typeface="Avenir Book" panose="02000503020000020003" pitchFamily="2" charset="0"/>
            </a:endParaRPr>
          </a:p>
          <a:p>
            <a:pPr marL="457177" lvl="0" indent="-457177" algn="l" rtl="0">
              <a:lnSpc>
                <a:spcPct val="150000"/>
              </a:lnSpc>
              <a:spcBef>
                <a:spcPts val="0"/>
              </a:spcBef>
              <a:spcAft>
                <a:spcPts val="0"/>
              </a:spcAft>
              <a:buClr>
                <a:schemeClr val="lt1"/>
              </a:buClr>
              <a:buSzPts val="3200"/>
              <a:buFont typeface="Helvetica Neue"/>
              <a:buChar char="•"/>
            </a:pPr>
            <a:r>
              <a:rPr lang="en-US" sz="2800" dirty="0">
                <a:solidFill>
                  <a:schemeClr val="lt1"/>
                </a:solidFill>
                <a:latin typeface="Avenir Book" panose="02000503020000020003" pitchFamily="2" charset="0"/>
                <a:ea typeface="Helvetica Neue"/>
                <a:cs typeface="Helvetica Neue"/>
                <a:sym typeface="Helvetica Neue"/>
              </a:rPr>
              <a:t>125 systems in 25 states in America and internationally</a:t>
            </a:r>
            <a:endParaRPr sz="2800" dirty="0">
              <a:solidFill>
                <a:schemeClr val="lt1"/>
              </a:solidFill>
              <a:latin typeface="Avenir Book" panose="02000503020000020003" pitchFamily="2" charset="0"/>
              <a:ea typeface="Helvetica Neue"/>
              <a:cs typeface="Helvetica Neue"/>
              <a:sym typeface="Helvetica Neue"/>
            </a:endParaRPr>
          </a:p>
          <a:p>
            <a:pPr marL="457177" lvl="0" indent="-457177" algn="l" rtl="0">
              <a:lnSpc>
                <a:spcPct val="150000"/>
              </a:lnSpc>
              <a:spcBef>
                <a:spcPts val="0"/>
              </a:spcBef>
              <a:spcAft>
                <a:spcPts val="0"/>
              </a:spcAft>
              <a:buClr>
                <a:schemeClr val="lt1"/>
              </a:buClr>
              <a:buSzPts val="3200"/>
              <a:buFont typeface="Helvetica Neue"/>
              <a:buChar char="•"/>
            </a:pPr>
            <a:r>
              <a:rPr lang="en-US" sz="2800" dirty="0">
                <a:solidFill>
                  <a:schemeClr val="lt1"/>
                </a:solidFill>
                <a:latin typeface="Avenir Book" panose="02000503020000020003" pitchFamily="2" charset="0"/>
                <a:ea typeface="Helvetica Neue"/>
                <a:cs typeface="Helvetica Neue"/>
                <a:sym typeface="Helvetica Neue"/>
              </a:rPr>
              <a:t>Department of Energy Technology, Idaho National Labs partner</a:t>
            </a:r>
            <a:endParaRPr sz="2800" dirty="0">
              <a:solidFill>
                <a:schemeClr val="lt1"/>
              </a:solidFill>
              <a:latin typeface="Avenir Book" panose="02000503020000020003" pitchFamily="2" charset="0"/>
              <a:ea typeface="Helvetica Neue"/>
              <a:cs typeface="Helvetica Neue"/>
              <a:sym typeface="Helvetica Neue"/>
            </a:endParaRPr>
          </a:p>
          <a:p>
            <a:pPr marL="457200" lvl="0" indent="-431800" algn="l" rtl="0">
              <a:lnSpc>
                <a:spcPct val="150000"/>
              </a:lnSpc>
              <a:spcBef>
                <a:spcPts val="0"/>
              </a:spcBef>
              <a:spcAft>
                <a:spcPts val="0"/>
              </a:spcAft>
              <a:buClr>
                <a:schemeClr val="lt1"/>
              </a:buClr>
              <a:buSzPts val="3200"/>
              <a:buChar char="•"/>
            </a:pPr>
            <a:r>
              <a:rPr lang="en-US" sz="2800" dirty="0">
                <a:solidFill>
                  <a:schemeClr val="lt1"/>
                </a:solidFill>
                <a:latin typeface="Avenir Book" panose="02000503020000020003" pitchFamily="2" charset="0"/>
                <a:ea typeface="Helvetica Neue"/>
                <a:cs typeface="Helvetica Neue"/>
                <a:sym typeface="Helvetica Neue"/>
              </a:rPr>
              <a:t>Global investors highly successful scaling industrial technology</a:t>
            </a:r>
            <a:endParaRPr sz="2800" dirty="0">
              <a:solidFill>
                <a:schemeClr val="lt1"/>
              </a:solidFill>
              <a:latin typeface="Avenir Book" panose="02000503020000020003" pitchFamily="2" charset="0"/>
              <a:ea typeface="Helvetica Neue"/>
              <a:cs typeface="Helvetica Neue"/>
              <a:sym typeface="Helvetica Neue"/>
            </a:endParaRPr>
          </a:p>
        </p:txBody>
      </p:sp>
      <p:sp>
        <p:nvSpPr>
          <p:cNvPr id="118" name="Google Shape;118;gdfefd0c3c5_0_0"/>
          <p:cNvSpPr txBox="1"/>
          <p:nvPr/>
        </p:nvSpPr>
        <p:spPr>
          <a:xfrm>
            <a:off x="23748211" y="13134113"/>
            <a:ext cx="4254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2"/>
                </a:solidFill>
                <a:latin typeface="Helvetica Neue"/>
                <a:ea typeface="Helvetica Neue"/>
                <a:cs typeface="Helvetica Neue"/>
                <a:sym typeface="Helvetica Neue"/>
              </a:rPr>
              <a:t>4</a:t>
            </a:fld>
            <a:endParaRPr sz="1200" b="0" i="0" u="none" strike="noStrike" cap="none">
              <a:solidFill>
                <a:schemeClr val="dk2"/>
              </a:solidFill>
              <a:latin typeface="Helvetica Neue"/>
              <a:ea typeface="Helvetica Neue"/>
              <a:cs typeface="Helvetica Neue"/>
              <a:sym typeface="Helvetica Neue"/>
            </a:endParaRPr>
          </a:p>
        </p:txBody>
      </p:sp>
      <p:pic>
        <p:nvPicPr>
          <p:cNvPr id="119" name="Google Shape;119;gdfefd0c3c5_0_0"/>
          <p:cNvPicPr preferRelativeResize="0"/>
          <p:nvPr/>
        </p:nvPicPr>
        <p:blipFill>
          <a:blip r:embed="rId4">
            <a:alphaModFix/>
          </a:blip>
          <a:stretch>
            <a:fillRect/>
          </a:stretch>
        </p:blipFill>
        <p:spPr>
          <a:xfrm>
            <a:off x="2814425" y="11208939"/>
            <a:ext cx="2173475" cy="1375629"/>
          </a:xfrm>
          <a:prstGeom prst="rect">
            <a:avLst/>
          </a:prstGeom>
          <a:noFill/>
          <a:ln>
            <a:noFill/>
          </a:ln>
        </p:spPr>
      </p:pic>
      <p:pic>
        <p:nvPicPr>
          <p:cNvPr id="120" name="Google Shape;120;gdfefd0c3c5_0_0"/>
          <p:cNvPicPr preferRelativeResize="0"/>
          <p:nvPr/>
        </p:nvPicPr>
        <p:blipFill>
          <a:blip r:embed="rId5">
            <a:alphaModFix/>
          </a:blip>
          <a:stretch>
            <a:fillRect/>
          </a:stretch>
        </p:blipFill>
        <p:spPr>
          <a:xfrm>
            <a:off x="14714565" y="11523487"/>
            <a:ext cx="1151511" cy="746549"/>
          </a:xfrm>
          <a:prstGeom prst="rect">
            <a:avLst/>
          </a:prstGeom>
          <a:noFill/>
          <a:ln>
            <a:noFill/>
          </a:ln>
        </p:spPr>
      </p:pic>
      <p:pic>
        <p:nvPicPr>
          <p:cNvPr id="121" name="Google Shape;121;gdfefd0c3c5_0_0"/>
          <p:cNvPicPr preferRelativeResize="0"/>
          <p:nvPr/>
        </p:nvPicPr>
        <p:blipFill>
          <a:blip r:embed="rId6">
            <a:alphaModFix/>
          </a:blip>
          <a:stretch>
            <a:fillRect/>
          </a:stretch>
        </p:blipFill>
        <p:spPr>
          <a:xfrm>
            <a:off x="9586776" y="11639363"/>
            <a:ext cx="3915099" cy="514800"/>
          </a:xfrm>
          <a:prstGeom prst="rect">
            <a:avLst/>
          </a:prstGeom>
          <a:noFill/>
          <a:ln>
            <a:noFill/>
          </a:ln>
        </p:spPr>
      </p:pic>
      <p:pic>
        <p:nvPicPr>
          <p:cNvPr id="122" name="Google Shape;122;gdfefd0c3c5_0_0"/>
          <p:cNvPicPr preferRelativeResize="0"/>
          <p:nvPr/>
        </p:nvPicPr>
        <p:blipFill>
          <a:blip r:embed="rId7">
            <a:alphaModFix/>
          </a:blip>
          <a:stretch>
            <a:fillRect/>
          </a:stretch>
        </p:blipFill>
        <p:spPr>
          <a:xfrm>
            <a:off x="17078775" y="11248888"/>
            <a:ext cx="2393909" cy="1295700"/>
          </a:xfrm>
          <a:prstGeom prst="rect">
            <a:avLst/>
          </a:prstGeom>
          <a:noFill/>
          <a:ln>
            <a:noFill/>
          </a:ln>
        </p:spPr>
      </p:pic>
      <p:pic>
        <p:nvPicPr>
          <p:cNvPr id="123" name="Google Shape;123;gdfefd0c3c5_0_0"/>
          <p:cNvPicPr preferRelativeResize="0"/>
          <p:nvPr/>
        </p:nvPicPr>
        <p:blipFill>
          <a:blip r:embed="rId8">
            <a:alphaModFix/>
          </a:blip>
          <a:stretch>
            <a:fillRect/>
          </a:stretch>
        </p:blipFill>
        <p:spPr>
          <a:xfrm>
            <a:off x="6200600" y="10592046"/>
            <a:ext cx="2173476" cy="21734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dfefd0c3c5_0_14"/>
          <p:cNvSpPr txBox="1">
            <a:spLocks noGrp="1"/>
          </p:cNvSpPr>
          <p:nvPr>
            <p:ph type="subTitle" idx="1"/>
          </p:nvPr>
        </p:nvSpPr>
        <p:spPr>
          <a:xfrm>
            <a:off x="1282700" y="5666845"/>
            <a:ext cx="10412400" cy="5148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endParaRPr/>
          </a:p>
        </p:txBody>
      </p:sp>
      <p:sp>
        <p:nvSpPr>
          <p:cNvPr id="130" name="Google Shape;130;gdfefd0c3c5_0_14"/>
          <p:cNvSpPr txBox="1">
            <a:spLocks noGrp="1"/>
          </p:cNvSpPr>
          <p:nvPr>
            <p:ph type="title"/>
          </p:nvPr>
        </p:nvSpPr>
        <p:spPr>
          <a:xfrm>
            <a:off x="1282701" y="4301963"/>
            <a:ext cx="10413000" cy="132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131" name="Google Shape;131;gdfefd0c3c5_0_14"/>
          <p:cNvSpPr txBox="1">
            <a:spLocks noGrp="1"/>
          </p:cNvSpPr>
          <p:nvPr>
            <p:ph type="body" idx="2"/>
          </p:nvPr>
        </p:nvSpPr>
        <p:spPr>
          <a:xfrm>
            <a:off x="12299950" y="6600767"/>
            <a:ext cx="10799700" cy="58374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endParaRPr/>
          </a:p>
        </p:txBody>
      </p:sp>
      <p:sp>
        <p:nvSpPr>
          <p:cNvPr id="132" name="Google Shape;132;gdfefd0c3c5_0_14"/>
          <p:cNvSpPr txBox="1">
            <a:spLocks noGrp="1"/>
          </p:cNvSpPr>
          <p:nvPr>
            <p:ph type="body" idx="3"/>
          </p:nvPr>
        </p:nvSpPr>
        <p:spPr>
          <a:xfrm>
            <a:off x="1279326" y="6604044"/>
            <a:ext cx="10422300" cy="5837400"/>
          </a:xfrm>
          <a:prstGeom prst="rect">
            <a:avLst/>
          </a:prstGeom>
        </p:spPr>
        <p:txBody>
          <a:bodyPr spcFirstLastPara="1" wrap="square" lIns="91425" tIns="45700" rIns="91425" bIns="45700" anchor="t" anchorCtr="0">
            <a:normAutofit/>
          </a:bodyPr>
          <a:lstStyle/>
          <a:p>
            <a:pPr marL="0" lvl="0" indent="0" algn="l" rtl="0">
              <a:spcBef>
                <a:spcPts val="2000"/>
              </a:spcBef>
              <a:spcAft>
                <a:spcPts val="0"/>
              </a:spcAft>
              <a:buNone/>
            </a:pPr>
            <a:endParaRPr/>
          </a:p>
        </p:txBody>
      </p:sp>
      <p:sp>
        <p:nvSpPr>
          <p:cNvPr id="133" name="Google Shape;133;gdfefd0c3c5_0_14"/>
          <p:cNvSpPr txBox="1">
            <a:spLocks noGrp="1"/>
          </p:cNvSpPr>
          <p:nvPr>
            <p:ph type="body" idx="4"/>
          </p:nvPr>
        </p:nvSpPr>
        <p:spPr>
          <a:xfrm>
            <a:off x="1326864" y="1391214"/>
            <a:ext cx="21748200" cy="1295700"/>
          </a:xfrm>
          <a:prstGeom prst="rect">
            <a:avLst/>
          </a:prstGeom>
        </p:spPr>
        <p:txBody>
          <a:bodyPr spcFirstLastPara="1" wrap="square" lIns="91425" tIns="45700" rIns="91425" bIns="45700" anchor="b" anchorCtr="0">
            <a:noAutofit/>
          </a:bodyPr>
          <a:lstStyle/>
          <a:p>
            <a:pPr marL="0" lvl="0" indent="0" algn="l" rtl="0">
              <a:spcBef>
                <a:spcPts val="2000"/>
              </a:spcBef>
              <a:spcAft>
                <a:spcPts val="0"/>
              </a:spcAft>
              <a:buNone/>
            </a:pPr>
            <a:endParaRPr/>
          </a:p>
        </p:txBody>
      </p:sp>
      <p:sp>
        <p:nvSpPr>
          <p:cNvPr id="134" name="Google Shape;134;gdfefd0c3c5_0_14"/>
          <p:cNvSpPr txBox="1">
            <a:spLocks noGrp="1"/>
          </p:cNvSpPr>
          <p:nvPr>
            <p:ph type="ftr" idx="11"/>
          </p:nvPr>
        </p:nvSpPr>
        <p:spPr>
          <a:xfrm>
            <a:off x="1192996" y="12863666"/>
            <a:ext cx="4715400" cy="470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a:t>
            </a:fld>
            <a:endParaRPr/>
          </a:p>
        </p:txBody>
      </p:sp>
      <p:sp>
        <p:nvSpPr>
          <p:cNvPr id="135" name="Google Shape;135;gdfefd0c3c5_0_14"/>
          <p:cNvSpPr/>
          <p:nvPr/>
        </p:nvSpPr>
        <p:spPr>
          <a:xfrm>
            <a:off x="45550" y="12300"/>
            <a:ext cx="24382500" cy="137160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gdfefd0c3c5_0_14"/>
          <p:cNvGrpSpPr/>
          <p:nvPr/>
        </p:nvGrpSpPr>
        <p:grpSpPr>
          <a:xfrm>
            <a:off x="430075" y="2023925"/>
            <a:ext cx="23849249" cy="10414150"/>
            <a:chOff x="430075" y="2023925"/>
            <a:chExt cx="23849249" cy="10414150"/>
          </a:xfrm>
        </p:grpSpPr>
        <p:pic>
          <p:nvPicPr>
            <p:cNvPr id="137" name="Google Shape;137;gdfefd0c3c5_0_14"/>
            <p:cNvPicPr preferRelativeResize="0"/>
            <p:nvPr/>
          </p:nvPicPr>
          <p:blipFill>
            <a:blip r:embed="rId3">
              <a:alphaModFix/>
            </a:blip>
            <a:stretch>
              <a:fillRect/>
            </a:stretch>
          </p:blipFill>
          <p:spPr>
            <a:xfrm>
              <a:off x="430075" y="2023925"/>
              <a:ext cx="23849249" cy="10414150"/>
            </a:xfrm>
            <a:prstGeom prst="rect">
              <a:avLst/>
            </a:prstGeom>
            <a:noFill/>
            <a:ln>
              <a:noFill/>
            </a:ln>
          </p:spPr>
        </p:pic>
        <p:pic>
          <p:nvPicPr>
            <p:cNvPr id="138" name="Google Shape;138;gdfefd0c3c5_0_14"/>
            <p:cNvPicPr preferRelativeResize="0"/>
            <p:nvPr/>
          </p:nvPicPr>
          <p:blipFill rotWithShape="1">
            <a:blip r:embed="rId4">
              <a:alphaModFix/>
            </a:blip>
            <a:srcRect r="37327" b="40026"/>
            <a:stretch/>
          </p:blipFill>
          <p:spPr>
            <a:xfrm>
              <a:off x="8462300" y="2023925"/>
              <a:ext cx="7784825" cy="504735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dfefd0c3c5_0_173"/>
          <p:cNvSpPr txBox="1">
            <a:spLocks noGrp="1"/>
          </p:cNvSpPr>
          <p:nvPr>
            <p:ph type="subTitle" idx="1"/>
          </p:nvPr>
        </p:nvSpPr>
        <p:spPr>
          <a:xfrm>
            <a:off x="1205541" y="6458592"/>
            <a:ext cx="21001200" cy="1488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AFAFA"/>
              </a:buClr>
              <a:buSzPts val="3600"/>
              <a:buNone/>
            </a:pPr>
            <a:r>
              <a:rPr lang="en-US" sz="4800"/>
              <a:t>Drive down the cost of sortation, improve operational efficiency, and increase the recovery of high-value commodities using AI-enabled robotics.</a:t>
            </a:r>
            <a:endParaRPr sz="4800"/>
          </a:p>
        </p:txBody>
      </p:sp>
      <p:sp>
        <p:nvSpPr>
          <p:cNvPr id="144" name="Google Shape;144;gdfefd0c3c5_0_173"/>
          <p:cNvSpPr txBox="1">
            <a:spLocks noGrp="1"/>
          </p:cNvSpPr>
          <p:nvPr>
            <p:ph type="title"/>
          </p:nvPr>
        </p:nvSpPr>
        <p:spPr>
          <a:xfrm>
            <a:off x="1205541" y="4917305"/>
            <a:ext cx="21816900" cy="1325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8000"/>
              <a:buFont typeface="Poppins Medium"/>
              <a:buNone/>
            </a:pPr>
            <a:r>
              <a:rPr lang="en-US">
                <a:latin typeface="Poppins Medium"/>
                <a:ea typeface="Poppins Medium"/>
                <a:cs typeface="Poppins Medium"/>
                <a:sym typeface="Poppins Medium"/>
              </a:rPr>
              <a:t>Our Mission</a:t>
            </a:r>
            <a:endParaRPr/>
          </a:p>
        </p:txBody>
      </p:sp>
      <p:cxnSp>
        <p:nvCxnSpPr>
          <p:cNvPr id="145" name="Google Shape;145;gdfefd0c3c5_0_173"/>
          <p:cNvCxnSpPr/>
          <p:nvPr/>
        </p:nvCxnSpPr>
        <p:spPr>
          <a:xfrm>
            <a:off x="1282700" y="6257400"/>
            <a:ext cx="21816900" cy="0"/>
          </a:xfrm>
          <a:prstGeom prst="straightConnector1">
            <a:avLst/>
          </a:prstGeom>
          <a:noFill/>
          <a:ln w="19050" cap="flat" cmpd="sng">
            <a:solidFill>
              <a:schemeClr val="accent2"/>
            </a:solidFill>
            <a:prstDash val="solid"/>
            <a:miter lim="400000"/>
            <a:headEnd type="none" w="sm" len="sm"/>
            <a:tailEnd type="none" w="sm" len="sm"/>
          </a:ln>
        </p:spPr>
      </p:cxnSp>
      <p:pic>
        <p:nvPicPr>
          <p:cNvPr id="146" name="Google Shape;146;gdfefd0c3c5_0_173"/>
          <p:cNvPicPr preferRelativeResize="0"/>
          <p:nvPr/>
        </p:nvPicPr>
        <p:blipFill rotWithShape="1">
          <a:blip r:embed="rId3">
            <a:alphaModFix/>
          </a:blip>
          <a:srcRect/>
          <a:stretch/>
        </p:blipFill>
        <p:spPr>
          <a:xfrm>
            <a:off x="21463141" y="12870783"/>
            <a:ext cx="1909439" cy="486300"/>
          </a:xfrm>
          <a:prstGeom prst="rect">
            <a:avLst/>
          </a:prstGeom>
          <a:noFill/>
          <a:ln>
            <a:noFill/>
          </a:ln>
        </p:spPr>
      </p:pic>
      <p:sp>
        <p:nvSpPr>
          <p:cNvPr id="147" name="Google Shape;147;gdfefd0c3c5_0_173"/>
          <p:cNvSpPr txBox="1"/>
          <p:nvPr/>
        </p:nvSpPr>
        <p:spPr>
          <a:xfrm>
            <a:off x="1192995" y="12888997"/>
            <a:ext cx="5030100" cy="486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F4F5F5"/>
                </a:solidFill>
                <a:latin typeface="Helvetica Neue"/>
                <a:ea typeface="Helvetica Neue"/>
                <a:cs typeface="Helvetica Neue"/>
                <a:sym typeface="Helvetica Neue"/>
              </a:rPr>
              <a:t>© 2020 </a:t>
            </a:r>
            <a:r>
              <a:rPr lang="en-US" sz="1200" b="1" i="0" u="none" strike="noStrike" cap="none">
                <a:solidFill>
                  <a:schemeClr val="accent2"/>
                </a:solidFill>
                <a:latin typeface="Helvetica Neue"/>
                <a:ea typeface="Helvetica Neue"/>
                <a:cs typeface="Helvetica Neue"/>
                <a:sym typeface="Helvetica Neue"/>
              </a:rPr>
              <a:t>AMP Robotics</a:t>
            </a:r>
            <a:r>
              <a:rPr lang="en-US" sz="1200" b="0" i="0" u="none" strike="noStrike" cap="none">
                <a:solidFill>
                  <a:schemeClr val="dk2"/>
                </a:solidFill>
                <a:latin typeface="Helvetica Neue"/>
                <a:ea typeface="Helvetica Neue"/>
                <a:cs typeface="Helvetica Neue"/>
                <a:sym typeface="Helvetica Neue"/>
              </a:rPr>
              <a:t>. </a:t>
            </a:r>
            <a:r>
              <a:rPr lang="en-US" sz="1200" b="0" i="0" u="none" strike="noStrike" cap="none">
                <a:solidFill>
                  <a:srgbClr val="F4F5F5"/>
                </a:solidFill>
                <a:latin typeface="Helvetica Neue"/>
                <a:ea typeface="Helvetica Neue"/>
                <a:cs typeface="Helvetica Neue"/>
                <a:sym typeface="Helvetica Neue"/>
              </a:rPr>
              <a:t>Confidential. </a:t>
            </a:r>
            <a:r>
              <a:rPr lang="en-US" sz="1200" b="1" i="0" u="none" strike="noStrike" cap="none">
                <a:solidFill>
                  <a:schemeClr val="dk2"/>
                </a:solidFill>
                <a:latin typeface="Helvetica Neue"/>
                <a:ea typeface="Helvetica Neue"/>
                <a:cs typeface="Helvetica Neue"/>
                <a:sym typeface="Helvetica Neue"/>
              </a:rPr>
              <a:t> </a:t>
            </a:r>
            <a:r>
              <a:rPr lang="en-US" sz="1200" b="1" i="0" u="none" strike="noStrike" cap="none">
                <a:solidFill>
                  <a:schemeClr val="accent2"/>
                </a:solidFill>
                <a:latin typeface="Helvetica Neue"/>
                <a:ea typeface="Helvetica Neue"/>
                <a:cs typeface="Helvetica Neue"/>
                <a:sym typeface="Helvetica Neue"/>
              </a:rPr>
              <a:t>www.amprobotics.com</a:t>
            </a:r>
            <a:endParaRPr sz="1200" b="1" i="0" u="none" strike="noStrike" cap="none">
              <a:solidFill>
                <a:schemeClr val="accent2"/>
              </a:solidFill>
              <a:latin typeface="Helvetica Neue"/>
              <a:ea typeface="Helvetica Neue"/>
              <a:cs typeface="Helvetica Neue"/>
              <a:sym typeface="Helvetica Neue"/>
            </a:endParaRPr>
          </a:p>
        </p:txBody>
      </p:sp>
      <p:sp>
        <p:nvSpPr>
          <p:cNvPr id="148" name="Google Shape;148;gdfefd0c3c5_0_173"/>
          <p:cNvSpPr txBox="1"/>
          <p:nvPr/>
        </p:nvSpPr>
        <p:spPr>
          <a:xfrm>
            <a:off x="23748211" y="13134113"/>
            <a:ext cx="4254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Helvetica Neue"/>
                <a:ea typeface="Helvetica Neue"/>
                <a:cs typeface="Helvetica Neue"/>
                <a:sym typeface="Helvetica Neue"/>
              </a:rPr>
              <a:t>6</a:t>
            </a:fld>
            <a:endParaRPr sz="1200" b="0" i="0" u="none" strike="noStrike" cap="none">
              <a:solidFill>
                <a:schemeClr val="dk2"/>
              </a:solidFill>
              <a:latin typeface="Helvetica Neue"/>
              <a:ea typeface="Helvetica Neue"/>
              <a:cs typeface="Helvetica Neue"/>
              <a:sym typeface="Helvetica Neue"/>
            </a:endParaRPr>
          </a:p>
        </p:txBody>
      </p:sp>
      <p:sp>
        <p:nvSpPr>
          <p:cNvPr id="149" name="Google Shape;149;gdfefd0c3c5_0_173"/>
          <p:cNvSpPr/>
          <p:nvPr/>
        </p:nvSpPr>
        <p:spPr>
          <a:xfrm>
            <a:off x="45550" y="12300"/>
            <a:ext cx="24382500" cy="137160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 name="Google Shape;150;gdfefd0c3c5_0_173"/>
          <p:cNvPicPr preferRelativeResize="0"/>
          <p:nvPr/>
        </p:nvPicPr>
        <p:blipFill>
          <a:blip r:embed="rId4">
            <a:alphaModFix/>
          </a:blip>
          <a:stretch>
            <a:fillRect/>
          </a:stretch>
        </p:blipFill>
        <p:spPr>
          <a:xfrm>
            <a:off x="-1535" y="-781499"/>
            <a:ext cx="24476528" cy="157497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dfefd0c3c5_0_329"/>
          <p:cNvSpPr txBox="1">
            <a:spLocks noGrp="1"/>
          </p:cNvSpPr>
          <p:nvPr>
            <p:ph type="title"/>
          </p:nvPr>
        </p:nvSpPr>
        <p:spPr>
          <a:xfrm>
            <a:off x="1180079" y="1377667"/>
            <a:ext cx="21776400" cy="1367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157" name="Google Shape;157;gdfefd0c3c5_0_329"/>
          <p:cNvSpPr txBox="1">
            <a:spLocks noGrp="1"/>
          </p:cNvSpPr>
          <p:nvPr>
            <p:ph type="subTitle" idx="1"/>
          </p:nvPr>
        </p:nvSpPr>
        <p:spPr>
          <a:xfrm>
            <a:off x="1180079" y="3005994"/>
            <a:ext cx="21818400" cy="6015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endParaRPr/>
          </a:p>
        </p:txBody>
      </p:sp>
      <p:sp>
        <p:nvSpPr>
          <p:cNvPr id="158" name="Google Shape;158;gdfefd0c3c5_0_329"/>
          <p:cNvSpPr txBox="1">
            <a:spLocks noGrp="1"/>
          </p:cNvSpPr>
          <p:nvPr>
            <p:ph type="ftr" idx="11"/>
          </p:nvPr>
        </p:nvSpPr>
        <p:spPr>
          <a:xfrm>
            <a:off x="1192995" y="12894108"/>
            <a:ext cx="4879500" cy="439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a:t>
            </a:fld>
            <a:endParaRPr/>
          </a:p>
        </p:txBody>
      </p:sp>
      <p:pic>
        <p:nvPicPr>
          <p:cNvPr id="159" name="Google Shape;159;gdfefd0c3c5_0_329"/>
          <p:cNvPicPr preferRelativeResize="0"/>
          <p:nvPr/>
        </p:nvPicPr>
        <p:blipFill>
          <a:blip r:embed="rId3">
            <a:alphaModFix/>
          </a:blip>
          <a:stretch>
            <a:fillRect/>
          </a:stretch>
        </p:blipFill>
        <p:spPr>
          <a:xfrm>
            <a:off x="-33025" y="0"/>
            <a:ext cx="24773751" cy="13809151"/>
          </a:xfrm>
          <a:prstGeom prst="rect">
            <a:avLst/>
          </a:prstGeom>
          <a:noFill/>
          <a:ln>
            <a:noFill/>
          </a:ln>
        </p:spPr>
      </p:pic>
      <p:pic>
        <p:nvPicPr>
          <p:cNvPr id="160" name="Google Shape;160;gdfefd0c3c5_0_329"/>
          <p:cNvPicPr preferRelativeResize="0"/>
          <p:nvPr/>
        </p:nvPicPr>
        <p:blipFill rotWithShape="1">
          <a:blip r:embed="rId3">
            <a:alphaModFix/>
          </a:blip>
          <a:srcRect l="60822"/>
          <a:stretch/>
        </p:blipFill>
        <p:spPr>
          <a:xfrm>
            <a:off x="18514450" y="-46575"/>
            <a:ext cx="8611450" cy="13809151"/>
          </a:xfrm>
          <a:prstGeom prst="rect">
            <a:avLst/>
          </a:prstGeom>
          <a:noFill/>
          <a:ln>
            <a:noFill/>
          </a:ln>
        </p:spPr>
      </p:pic>
      <p:pic>
        <p:nvPicPr>
          <p:cNvPr id="161" name="Google Shape;161;gdfefd0c3c5_0_329"/>
          <p:cNvPicPr preferRelativeResize="0"/>
          <p:nvPr/>
        </p:nvPicPr>
        <p:blipFill>
          <a:blip r:embed="rId4">
            <a:alphaModFix/>
          </a:blip>
          <a:stretch>
            <a:fillRect/>
          </a:stretch>
        </p:blipFill>
        <p:spPr>
          <a:xfrm>
            <a:off x="0" y="450"/>
            <a:ext cx="25705274" cy="14459225"/>
          </a:xfrm>
          <a:prstGeom prst="rect">
            <a:avLst/>
          </a:prstGeom>
          <a:noFill/>
          <a:ln>
            <a:noFill/>
          </a:ln>
        </p:spPr>
      </p:pic>
      <p:pic>
        <p:nvPicPr>
          <p:cNvPr id="162" name="Google Shape;162;gdfefd0c3c5_0_329"/>
          <p:cNvPicPr preferRelativeResize="0"/>
          <p:nvPr/>
        </p:nvPicPr>
        <p:blipFill rotWithShape="1">
          <a:blip r:embed="rId5">
            <a:alphaModFix/>
          </a:blip>
          <a:srcRect t="3427" b="3436"/>
          <a:stretch/>
        </p:blipFill>
        <p:spPr>
          <a:xfrm>
            <a:off x="17179262" y="-46575"/>
            <a:ext cx="10162733" cy="144592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dfefd0c3c5_0_340"/>
          <p:cNvSpPr txBox="1">
            <a:spLocks noGrp="1"/>
          </p:cNvSpPr>
          <p:nvPr>
            <p:ph type="title"/>
          </p:nvPr>
        </p:nvSpPr>
        <p:spPr>
          <a:xfrm>
            <a:off x="1180079" y="1377667"/>
            <a:ext cx="21776400" cy="1367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169" name="Google Shape;169;gdfefd0c3c5_0_340"/>
          <p:cNvSpPr txBox="1">
            <a:spLocks noGrp="1"/>
          </p:cNvSpPr>
          <p:nvPr>
            <p:ph type="subTitle" idx="1"/>
          </p:nvPr>
        </p:nvSpPr>
        <p:spPr>
          <a:xfrm>
            <a:off x="1180079" y="3005994"/>
            <a:ext cx="21818400" cy="6015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endParaRPr/>
          </a:p>
        </p:txBody>
      </p:sp>
      <p:sp>
        <p:nvSpPr>
          <p:cNvPr id="170" name="Google Shape;170;gdfefd0c3c5_0_340"/>
          <p:cNvSpPr txBox="1">
            <a:spLocks noGrp="1"/>
          </p:cNvSpPr>
          <p:nvPr>
            <p:ph type="ftr" idx="11"/>
          </p:nvPr>
        </p:nvSpPr>
        <p:spPr>
          <a:xfrm>
            <a:off x="1192995" y="12894108"/>
            <a:ext cx="4879500" cy="439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a:t>
            </a:fld>
            <a:endParaRPr/>
          </a:p>
        </p:txBody>
      </p:sp>
      <p:pic>
        <p:nvPicPr>
          <p:cNvPr id="171" name="Google Shape;171;gdfefd0c3c5_0_340"/>
          <p:cNvPicPr preferRelativeResize="0"/>
          <p:nvPr/>
        </p:nvPicPr>
        <p:blipFill>
          <a:blip r:embed="rId3">
            <a:alphaModFix/>
          </a:blip>
          <a:stretch>
            <a:fillRect/>
          </a:stretch>
        </p:blipFill>
        <p:spPr>
          <a:xfrm>
            <a:off x="747775" y="150250"/>
            <a:ext cx="22250700" cy="12516026"/>
          </a:xfrm>
          <a:prstGeom prst="rect">
            <a:avLst/>
          </a:prstGeom>
          <a:noFill/>
          <a:ln>
            <a:noFill/>
          </a:ln>
        </p:spPr>
      </p:pic>
      <p:sp>
        <p:nvSpPr>
          <p:cNvPr id="172" name="Google Shape;172;gdfefd0c3c5_0_340"/>
          <p:cNvSpPr/>
          <p:nvPr/>
        </p:nvSpPr>
        <p:spPr>
          <a:xfrm>
            <a:off x="710100" y="278300"/>
            <a:ext cx="2576700" cy="1050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dfefd0c3c5_0_349"/>
          <p:cNvSpPr txBox="1">
            <a:spLocks noGrp="1"/>
          </p:cNvSpPr>
          <p:nvPr>
            <p:ph type="title"/>
          </p:nvPr>
        </p:nvSpPr>
        <p:spPr>
          <a:xfrm>
            <a:off x="1180079" y="1377667"/>
            <a:ext cx="21776400" cy="1367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179" name="Google Shape;179;gdfefd0c3c5_0_349"/>
          <p:cNvSpPr txBox="1">
            <a:spLocks noGrp="1"/>
          </p:cNvSpPr>
          <p:nvPr>
            <p:ph type="subTitle" idx="1"/>
          </p:nvPr>
        </p:nvSpPr>
        <p:spPr>
          <a:xfrm>
            <a:off x="1180079" y="3005994"/>
            <a:ext cx="21818400" cy="6015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endParaRPr/>
          </a:p>
        </p:txBody>
      </p:sp>
      <p:sp>
        <p:nvSpPr>
          <p:cNvPr id="180" name="Google Shape;180;gdfefd0c3c5_0_349"/>
          <p:cNvSpPr txBox="1">
            <a:spLocks noGrp="1"/>
          </p:cNvSpPr>
          <p:nvPr>
            <p:ph type="ftr" idx="11"/>
          </p:nvPr>
        </p:nvSpPr>
        <p:spPr>
          <a:xfrm>
            <a:off x="1192995" y="12894108"/>
            <a:ext cx="4879500" cy="439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pic>
        <p:nvPicPr>
          <p:cNvPr id="181" name="Google Shape;181;gdfefd0c3c5_0_349"/>
          <p:cNvPicPr preferRelativeResize="0"/>
          <p:nvPr/>
        </p:nvPicPr>
        <p:blipFill>
          <a:blip r:embed="rId3">
            <a:alphaModFix/>
          </a:blip>
          <a:stretch>
            <a:fillRect/>
          </a:stretch>
        </p:blipFill>
        <p:spPr>
          <a:xfrm>
            <a:off x="-101925" y="-28450"/>
            <a:ext cx="24382412" cy="137729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AMP2">
      <a:dk1>
        <a:srgbClr val="262726"/>
      </a:dk1>
      <a:lt1>
        <a:srgbClr val="585958"/>
      </a:lt1>
      <a:dk2>
        <a:srgbClr val="8B8C8B"/>
      </a:dk2>
      <a:lt2>
        <a:srgbClr val="A5A6A5"/>
      </a:lt2>
      <a:accent1>
        <a:srgbClr val="004357"/>
      </a:accent1>
      <a:accent2>
        <a:srgbClr val="F7A81B"/>
      </a:accent2>
      <a:accent3>
        <a:srgbClr val="008C9B"/>
      </a:accent3>
      <a:accent4>
        <a:srgbClr val="004F7F"/>
      </a:accent4>
      <a:accent5>
        <a:srgbClr val="3F5865"/>
      </a:accent5>
      <a:accent6>
        <a:srgbClr val="005971"/>
      </a:accent6>
      <a:hlink>
        <a:srgbClr val="F7A71A"/>
      </a:hlink>
      <a:folHlink>
        <a:srgbClr val="2381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52C319490F1D478DAFC2FE51CF4234" ma:contentTypeVersion="13" ma:contentTypeDescription="Create a new document." ma:contentTypeScope="" ma:versionID="b2b483fcaad23beb10da6f8db9da2338">
  <xsd:schema xmlns:xsd="http://www.w3.org/2001/XMLSchema" xmlns:xs="http://www.w3.org/2001/XMLSchema" xmlns:p="http://schemas.microsoft.com/office/2006/metadata/properties" xmlns:ns2="63b8e70b-2062-40e2-9fa1-118199676626" xmlns:ns3="e9217314-c856-4a93-9c06-8dbc9bf1d5fd" targetNamespace="http://schemas.microsoft.com/office/2006/metadata/properties" ma:root="true" ma:fieldsID="28f14f1f5b6ef5a7b9c673e755125df0" ns2:_="" ns3:_="">
    <xsd:import namespace="63b8e70b-2062-40e2-9fa1-118199676626"/>
    <xsd:import namespace="e9217314-c856-4a93-9c06-8dbc9bf1d5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b8e70b-2062-40e2-9fa1-1181996766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217314-c856-4a93-9c06-8dbc9bf1d5f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342866-8C18-4CC1-AE39-79592471CE7E}"/>
</file>

<file path=customXml/itemProps2.xml><?xml version="1.0" encoding="utf-8"?>
<ds:datastoreItem xmlns:ds="http://schemas.openxmlformats.org/officeDocument/2006/customXml" ds:itemID="{B6205EF2-BDCD-48BF-884D-9AD99683E8DE}"/>
</file>

<file path=customXml/itemProps3.xml><?xml version="1.0" encoding="utf-8"?>
<ds:datastoreItem xmlns:ds="http://schemas.openxmlformats.org/officeDocument/2006/customXml" ds:itemID="{83CB5F84-A112-4402-8563-EE518E63BC45}"/>
</file>

<file path=docProps/app.xml><?xml version="1.0" encoding="utf-8"?>
<Properties xmlns="http://schemas.openxmlformats.org/officeDocument/2006/extended-properties" xmlns:vt="http://schemas.openxmlformats.org/officeDocument/2006/docPropsVTypes">
  <TotalTime>1025</TotalTime>
  <Words>1391</Words>
  <Application>Microsoft Macintosh PowerPoint</Application>
  <PresentationFormat>Custom</PresentationFormat>
  <Paragraphs>80</Paragraphs>
  <Slides>14</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Avenir Book</vt:lpstr>
      <vt:lpstr>Helvetica Neue</vt:lpstr>
      <vt:lpstr>Play</vt:lpstr>
      <vt:lpstr>Poppins Medium</vt:lpstr>
      <vt:lpstr>Poppins</vt:lpstr>
      <vt:lpstr>Office Theme</vt:lpstr>
      <vt:lpstr>Reimagining Recycling</vt:lpstr>
      <vt:lpstr>PowerPoint Presentation</vt:lpstr>
      <vt:lpstr>Our Mission</vt:lpstr>
      <vt:lpstr>PowerPoint Presentation</vt:lpstr>
      <vt:lpstr>PowerPoint Presentation</vt:lpstr>
      <vt:lpstr>Our Mission</vt:lpstr>
      <vt:lpstr>PowerPoint Presentation</vt:lpstr>
      <vt:lpstr>PowerPoint Presentation</vt:lpstr>
      <vt:lpstr>PowerPoint Presentation</vt:lpstr>
      <vt:lpstr>PowerPoint Presentation</vt:lpstr>
      <vt:lpstr>Data: Collection, Monitoring &amp; Audit</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Reimagining Recycling</dc:title>
  <dc:creator>Anthony Pratico</dc:creator>
  <cp:lastModifiedBy>carlin spelhaug</cp:lastModifiedBy>
  <cp:revision>4</cp:revision>
  <dcterms:created xsi:type="dcterms:W3CDTF">2020-07-14T21:12:34Z</dcterms:created>
  <dcterms:modified xsi:type="dcterms:W3CDTF">2021-06-19T15:05:16Z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0x010100A152C319490F1D478DAFC2FE51CF4234</vt:lpwstr>
  </property>
</Properties>
</file>